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1" r:id="rId5"/>
  </p:sldMasterIdLst>
  <p:notesMasterIdLst>
    <p:notesMasterId r:id="rId32"/>
  </p:notesMasterIdLst>
  <p:sldIdLst>
    <p:sldId id="257" r:id="rId6"/>
    <p:sldId id="262" r:id="rId7"/>
    <p:sldId id="267" r:id="rId8"/>
    <p:sldId id="268" r:id="rId9"/>
    <p:sldId id="270" r:id="rId10"/>
    <p:sldId id="272" r:id="rId11"/>
    <p:sldId id="273" r:id="rId12"/>
    <p:sldId id="263" r:id="rId13"/>
    <p:sldId id="261" r:id="rId14"/>
    <p:sldId id="264" r:id="rId15"/>
    <p:sldId id="274" r:id="rId16"/>
    <p:sldId id="275" r:id="rId17"/>
    <p:sldId id="269" r:id="rId18"/>
    <p:sldId id="265" r:id="rId19"/>
    <p:sldId id="276" r:id="rId20"/>
    <p:sldId id="277" r:id="rId21"/>
    <p:sldId id="278" r:id="rId22"/>
    <p:sldId id="256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60" r:id="rId3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6579874-89A2-4D79-8D53-E7A8006085D6}">
          <p14:sldIdLst>
            <p14:sldId id="257"/>
            <p14:sldId id="262"/>
          </p14:sldIdLst>
        </p14:section>
        <p14:section name="AIBIPTO" id="{254489CC-CF2D-4C19-A25B-ADDE2B23C5E7}">
          <p14:sldIdLst>
            <p14:sldId id="267"/>
            <p14:sldId id="268"/>
            <p14:sldId id="270"/>
            <p14:sldId id="272"/>
          </p14:sldIdLst>
        </p14:section>
        <p14:section name="Strawberry" id="{A5F19035-9171-43F8-B189-CABBEDA99E07}">
          <p14:sldIdLst>
            <p14:sldId id="273"/>
            <p14:sldId id="263"/>
            <p14:sldId id="261"/>
            <p14:sldId id="264"/>
            <p14:sldId id="274"/>
            <p14:sldId id="275"/>
            <p14:sldId id="269"/>
            <p14:sldId id="265"/>
            <p14:sldId id="276"/>
          </p14:sldIdLst>
        </p14:section>
        <p14:section name="RESULD" id="{B084702F-82B4-4CDB-BBFA-92249D88AECF}">
          <p14:sldIdLst>
            <p14:sldId id="277"/>
            <p14:sldId id="278"/>
            <p14:sldId id="256"/>
            <p14:sldId id="279"/>
            <p14:sldId id="280"/>
          </p14:sldIdLst>
        </p14:section>
        <p14:section name="DynaPlex" id="{B351A6B7-9D5B-46E8-AA21-897600B9B30C}">
          <p14:sldIdLst>
            <p14:sldId id="281"/>
            <p14:sldId id="282"/>
            <p14:sldId id="283"/>
            <p14:sldId id="284"/>
            <p14:sldId id="285"/>
          </p14:sldIdLst>
        </p14:section>
        <p14:section name="end" id="{3557EB72-350E-49F6-9499-61933E6BDDC9}">
          <p14:sldIdLst>
            <p14:sldId id="2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A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DCCDA4-EDCA-48C7-BE39-BAE1C4809547}" v="2" dt="2025-05-22T11:31:06.7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8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93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 Ossevoort" userId="044e9451-1f0d-4f9b-8a44-9ae8803f67e8" providerId="ADAL" clId="{A838E4D1-356B-49D2-ABAB-BD8DB3E34E26}"/>
    <pc:docChg chg="custSel addSld delSld modSld addSection modSection">
      <pc:chgData name="Robert Ossevoort" userId="044e9451-1f0d-4f9b-8a44-9ae8803f67e8" providerId="ADAL" clId="{A838E4D1-356B-49D2-ABAB-BD8DB3E34E26}" dt="2025-05-19T19:44:35.062" v="95" actId="6549"/>
      <pc:docMkLst>
        <pc:docMk/>
      </pc:docMkLst>
      <pc:sldChg chg="add">
        <pc:chgData name="Robert Ossevoort" userId="044e9451-1f0d-4f9b-8a44-9ae8803f67e8" providerId="ADAL" clId="{A838E4D1-356B-49D2-ABAB-BD8DB3E34E26}" dt="2025-05-19T19:42:33.660" v="26"/>
        <pc:sldMkLst>
          <pc:docMk/>
          <pc:sldMk cId="115781823" sldId="256"/>
        </pc:sldMkLst>
      </pc:sldChg>
      <pc:sldChg chg="modSp mod">
        <pc:chgData name="Robert Ossevoort" userId="044e9451-1f0d-4f9b-8a44-9ae8803f67e8" providerId="ADAL" clId="{A838E4D1-356B-49D2-ABAB-BD8DB3E34E26}" dt="2025-05-19T19:44:35.062" v="95" actId="6549"/>
        <pc:sldMkLst>
          <pc:docMk/>
          <pc:sldMk cId="2362315425" sldId="257"/>
        </pc:sldMkLst>
        <pc:spChg chg="mod">
          <ac:chgData name="Robert Ossevoort" userId="044e9451-1f0d-4f9b-8a44-9ae8803f67e8" providerId="ADAL" clId="{A838E4D1-356B-49D2-ABAB-BD8DB3E34E26}" dt="2025-05-19T19:44:09.403" v="72" actId="20577"/>
          <ac:spMkLst>
            <pc:docMk/>
            <pc:sldMk cId="2362315425" sldId="257"/>
            <ac:spMk id="2" creationId="{00000000-0000-0000-0000-000000000000}"/>
          </ac:spMkLst>
        </pc:spChg>
        <pc:spChg chg="mod">
          <ac:chgData name="Robert Ossevoort" userId="044e9451-1f0d-4f9b-8a44-9ae8803f67e8" providerId="ADAL" clId="{A838E4D1-356B-49D2-ABAB-BD8DB3E34E26}" dt="2025-05-19T19:44:35.062" v="95" actId="6549"/>
          <ac:spMkLst>
            <pc:docMk/>
            <pc:sldMk cId="2362315425" sldId="257"/>
            <ac:spMk id="3" creationId="{00000000-0000-0000-0000-000000000000}"/>
          </ac:spMkLst>
        </pc:spChg>
      </pc:sldChg>
      <pc:sldChg chg="add del">
        <pc:chgData name="Robert Ossevoort" userId="044e9451-1f0d-4f9b-8a44-9ae8803f67e8" providerId="ADAL" clId="{A838E4D1-356B-49D2-ABAB-BD8DB3E34E26}" dt="2025-05-19T19:41:31.937" v="21"/>
        <pc:sldMkLst>
          <pc:docMk/>
          <pc:sldMk cId="3107418845" sldId="261"/>
        </pc:sldMkLst>
      </pc:sldChg>
      <pc:sldChg chg="add">
        <pc:chgData name="Robert Ossevoort" userId="044e9451-1f0d-4f9b-8a44-9ae8803f67e8" providerId="ADAL" clId="{A838E4D1-356B-49D2-ABAB-BD8DB3E34E26}" dt="2025-05-19T19:41:31.937" v="21"/>
        <pc:sldMkLst>
          <pc:docMk/>
          <pc:sldMk cId="844017948" sldId="263"/>
        </pc:sldMkLst>
      </pc:sldChg>
      <pc:sldChg chg="del">
        <pc:chgData name="Robert Ossevoort" userId="044e9451-1f0d-4f9b-8a44-9ae8803f67e8" providerId="ADAL" clId="{A838E4D1-356B-49D2-ABAB-BD8DB3E34E26}" dt="2025-05-19T19:39:34.416" v="2" actId="47"/>
        <pc:sldMkLst>
          <pc:docMk/>
          <pc:sldMk cId="3571720099" sldId="263"/>
        </pc:sldMkLst>
      </pc:sldChg>
      <pc:sldChg chg="del">
        <pc:chgData name="Robert Ossevoort" userId="044e9451-1f0d-4f9b-8a44-9ae8803f67e8" providerId="ADAL" clId="{A838E4D1-356B-49D2-ABAB-BD8DB3E34E26}" dt="2025-05-19T19:39:30.568" v="0" actId="47"/>
        <pc:sldMkLst>
          <pc:docMk/>
          <pc:sldMk cId="2127516515" sldId="264"/>
        </pc:sldMkLst>
      </pc:sldChg>
      <pc:sldChg chg="add">
        <pc:chgData name="Robert Ossevoort" userId="044e9451-1f0d-4f9b-8a44-9ae8803f67e8" providerId="ADAL" clId="{A838E4D1-356B-49D2-ABAB-BD8DB3E34E26}" dt="2025-05-19T19:41:31.937" v="21"/>
        <pc:sldMkLst>
          <pc:docMk/>
          <pc:sldMk cId="4089018378" sldId="264"/>
        </pc:sldMkLst>
      </pc:sldChg>
      <pc:sldChg chg="add">
        <pc:chgData name="Robert Ossevoort" userId="044e9451-1f0d-4f9b-8a44-9ae8803f67e8" providerId="ADAL" clId="{A838E4D1-356B-49D2-ABAB-BD8DB3E34E26}" dt="2025-05-19T19:41:31.937" v="21"/>
        <pc:sldMkLst>
          <pc:docMk/>
          <pc:sldMk cId="876443264" sldId="265"/>
        </pc:sldMkLst>
      </pc:sldChg>
      <pc:sldChg chg="delSp modSp add mod modClrScheme delAnim chgLayout">
        <pc:chgData name="Robert Ossevoort" userId="044e9451-1f0d-4f9b-8a44-9ae8803f67e8" providerId="ADAL" clId="{A838E4D1-356B-49D2-ABAB-BD8DB3E34E26}" dt="2025-05-19T19:40:50.813" v="18" actId="478"/>
        <pc:sldMkLst>
          <pc:docMk/>
          <pc:sldMk cId="1943242219" sldId="267"/>
        </pc:sldMkLst>
        <pc:spChg chg="mod ord">
          <ac:chgData name="Robert Ossevoort" userId="044e9451-1f0d-4f9b-8a44-9ae8803f67e8" providerId="ADAL" clId="{A838E4D1-356B-49D2-ABAB-BD8DB3E34E26}" dt="2025-05-19T19:40:21.744" v="8" actId="700"/>
          <ac:spMkLst>
            <pc:docMk/>
            <pc:sldMk cId="1943242219" sldId="267"/>
            <ac:spMk id="2" creationId="{D644A01D-9BED-1D6D-FCFC-ACBA1405B609}"/>
          </ac:spMkLst>
        </pc:spChg>
        <pc:spChg chg="mod ord">
          <ac:chgData name="Robert Ossevoort" userId="044e9451-1f0d-4f9b-8a44-9ae8803f67e8" providerId="ADAL" clId="{A838E4D1-356B-49D2-ABAB-BD8DB3E34E26}" dt="2025-05-19T19:40:21.769" v="9" actId="27636"/>
          <ac:spMkLst>
            <pc:docMk/>
            <pc:sldMk cId="1943242219" sldId="267"/>
            <ac:spMk id="3" creationId="{08A3A20E-B020-E830-761B-0033AEF0CE0B}"/>
          </ac:spMkLst>
        </pc:spChg>
        <pc:picChg chg="mod">
          <ac:chgData name="Robert Ossevoort" userId="044e9451-1f0d-4f9b-8a44-9ae8803f67e8" providerId="ADAL" clId="{A838E4D1-356B-49D2-ABAB-BD8DB3E34E26}" dt="2025-05-19T19:40:34.727" v="12" actId="1076"/>
          <ac:picMkLst>
            <pc:docMk/>
            <pc:sldMk cId="1943242219" sldId="267"/>
            <ac:picMk id="5" creationId="{A5605FEE-E159-2DE2-8CF4-DB28078C5A7E}"/>
          </ac:picMkLst>
        </pc:picChg>
        <pc:picChg chg="mod">
          <ac:chgData name="Robert Ossevoort" userId="044e9451-1f0d-4f9b-8a44-9ae8803f67e8" providerId="ADAL" clId="{A838E4D1-356B-49D2-ABAB-BD8DB3E34E26}" dt="2025-05-19T19:40:37.895" v="13" actId="1076"/>
          <ac:picMkLst>
            <pc:docMk/>
            <pc:sldMk cId="1943242219" sldId="267"/>
            <ac:picMk id="6" creationId="{ACFED6CE-3DB5-B8CE-A060-105652726887}"/>
          </ac:picMkLst>
        </pc:picChg>
        <pc:picChg chg="mod">
          <ac:chgData name="Robert Ossevoort" userId="044e9451-1f0d-4f9b-8a44-9ae8803f67e8" providerId="ADAL" clId="{A838E4D1-356B-49D2-ABAB-BD8DB3E34E26}" dt="2025-05-19T19:40:42.594" v="15" actId="1076"/>
          <ac:picMkLst>
            <pc:docMk/>
            <pc:sldMk cId="1943242219" sldId="267"/>
            <ac:picMk id="7" creationId="{F9D3B599-2D4A-FC1B-78AB-AC52F75F91EA}"/>
          </ac:picMkLst>
        </pc:picChg>
        <pc:picChg chg="mod">
          <ac:chgData name="Robert Ossevoort" userId="044e9451-1f0d-4f9b-8a44-9ae8803f67e8" providerId="ADAL" clId="{A838E4D1-356B-49D2-ABAB-BD8DB3E34E26}" dt="2025-05-19T19:40:40.077" v="14" actId="1076"/>
          <ac:picMkLst>
            <pc:docMk/>
            <pc:sldMk cId="1943242219" sldId="267"/>
            <ac:picMk id="8" creationId="{6906513C-7ED3-6E6A-826A-A5D60E0D637A}"/>
          </ac:picMkLst>
        </pc:picChg>
        <pc:picChg chg="mod">
          <ac:chgData name="Robert Ossevoort" userId="044e9451-1f0d-4f9b-8a44-9ae8803f67e8" providerId="ADAL" clId="{A838E4D1-356B-49D2-ABAB-BD8DB3E34E26}" dt="2025-05-19T19:40:32.510" v="11" actId="1076"/>
          <ac:picMkLst>
            <pc:docMk/>
            <pc:sldMk cId="1943242219" sldId="267"/>
            <ac:picMk id="9" creationId="{7EEC8528-B91A-164C-EFD7-35A626C50E0C}"/>
          </ac:picMkLst>
        </pc:picChg>
        <pc:picChg chg="mod">
          <ac:chgData name="Robert Ossevoort" userId="044e9451-1f0d-4f9b-8a44-9ae8803f67e8" providerId="ADAL" clId="{A838E4D1-356B-49D2-ABAB-BD8DB3E34E26}" dt="2025-05-19T19:40:26.233" v="10" actId="1076"/>
          <ac:picMkLst>
            <pc:docMk/>
            <pc:sldMk cId="1943242219" sldId="267"/>
            <ac:picMk id="11" creationId="{D24F4487-63C7-995C-7552-7A50091E5378}"/>
          </ac:picMkLst>
        </pc:picChg>
        <pc:picChg chg="mod">
          <ac:chgData name="Robert Ossevoort" userId="044e9451-1f0d-4f9b-8a44-9ae8803f67e8" providerId="ADAL" clId="{A838E4D1-356B-49D2-ABAB-BD8DB3E34E26}" dt="2025-05-19T19:40:47.995" v="17" actId="1076"/>
          <ac:picMkLst>
            <pc:docMk/>
            <pc:sldMk cId="1943242219" sldId="267"/>
            <ac:picMk id="12" creationId="{26B7D500-E2EA-4621-6D81-200181E222DC}"/>
          </ac:picMkLst>
        </pc:picChg>
      </pc:sldChg>
      <pc:sldChg chg="add">
        <pc:chgData name="Robert Ossevoort" userId="044e9451-1f0d-4f9b-8a44-9ae8803f67e8" providerId="ADAL" clId="{A838E4D1-356B-49D2-ABAB-BD8DB3E34E26}" dt="2025-05-19T19:40:00.871" v="3"/>
        <pc:sldMkLst>
          <pc:docMk/>
          <pc:sldMk cId="1057293805" sldId="268"/>
        </pc:sldMkLst>
      </pc:sldChg>
      <pc:sldChg chg="add">
        <pc:chgData name="Robert Ossevoort" userId="044e9451-1f0d-4f9b-8a44-9ae8803f67e8" providerId="ADAL" clId="{A838E4D1-356B-49D2-ABAB-BD8DB3E34E26}" dt="2025-05-19T19:41:31.937" v="21"/>
        <pc:sldMkLst>
          <pc:docMk/>
          <pc:sldMk cId="688733382" sldId="269"/>
        </pc:sldMkLst>
      </pc:sldChg>
      <pc:sldChg chg="add">
        <pc:chgData name="Robert Ossevoort" userId="044e9451-1f0d-4f9b-8a44-9ae8803f67e8" providerId="ADAL" clId="{A838E4D1-356B-49D2-ABAB-BD8DB3E34E26}" dt="2025-05-19T19:40:00.871" v="3"/>
        <pc:sldMkLst>
          <pc:docMk/>
          <pc:sldMk cId="1693051356" sldId="270"/>
        </pc:sldMkLst>
      </pc:sldChg>
      <pc:sldChg chg="add">
        <pc:chgData name="Robert Ossevoort" userId="044e9451-1f0d-4f9b-8a44-9ae8803f67e8" providerId="ADAL" clId="{A838E4D1-356B-49D2-ABAB-BD8DB3E34E26}" dt="2025-05-19T19:40:00.871" v="3"/>
        <pc:sldMkLst>
          <pc:docMk/>
          <pc:sldMk cId="2148983272" sldId="272"/>
        </pc:sldMkLst>
      </pc:sldChg>
      <pc:sldChg chg="modSp add mod modClrScheme chgLayout">
        <pc:chgData name="Robert Ossevoort" userId="044e9451-1f0d-4f9b-8a44-9ae8803f67e8" providerId="ADAL" clId="{A838E4D1-356B-49D2-ABAB-BD8DB3E34E26}" dt="2025-05-19T19:41:43.451" v="23" actId="1076"/>
        <pc:sldMkLst>
          <pc:docMk/>
          <pc:sldMk cId="1037714899" sldId="273"/>
        </pc:sldMkLst>
        <pc:spChg chg="mod ord">
          <ac:chgData name="Robert Ossevoort" userId="044e9451-1f0d-4f9b-8a44-9ae8803f67e8" providerId="ADAL" clId="{A838E4D1-356B-49D2-ABAB-BD8DB3E34E26}" dt="2025-05-19T19:41:35.953" v="22" actId="700"/>
          <ac:spMkLst>
            <pc:docMk/>
            <pc:sldMk cId="1037714899" sldId="273"/>
            <ac:spMk id="2" creationId="{00000000-0000-0000-0000-000000000000}"/>
          </ac:spMkLst>
        </pc:spChg>
        <pc:spChg chg="mod ord">
          <ac:chgData name="Robert Ossevoort" userId="044e9451-1f0d-4f9b-8a44-9ae8803f67e8" providerId="ADAL" clId="{A838E4D1-356B-49D2-ABAB-BD8DB3E34E26}" dt="2025-05-19T19:41:35.953" v="22" actId="700"/>
          <ac:spMkLst>
            <pc:docMk/>
            <pc:sldMk cId="1037714899" sldId="273"/>
            <ac:spMk id="5" creationId="{FE3A4D43-2586-7223-2616-AD4C11205858}"/>
          </ac:spMkLst>
        </pc:spChg>
        <pc:picChg chg="mod">
          <ac:chgData name="Robert Ossevoort" userId="044e9451-1f0d-4f9b-8a44-9ae8803f67e8" providerId="ADAL" clId="{A838E4D1-356B-49D2-ABAB-BD8DB3E34E26}" dt="2025-05-19T19:41:43.451" v="23" actId="1076"/>
          <ac:picMkLst>
            <pc:docMk/>
            <pc:sldMk cId="1037714899" sldId="273"/>
            <ac:picMk id="4" creationId="{BE096318-C2DA-BBB3-54FF-7700D0347EE2}"/>
          </ac:picMkLst>
        </pc:picChg>
        <pc:picChg chg="mod">
          <ac:chgData name="Robert Ossevoort" userId="044e9451-1f0d-4f9b-8a44-9ae8803f67e8" providerId="ADAL" clId="{A838E4D1-356B-49D2-ABAB-BD8DB3E34E26}" dt="2025-05-19T19:41:43.451" v="23" actId="1076"/>
          <ac:picMkLst>
            <pc:docMk/>
            <pc:sldMk cId="1037714899" sldId="273"/>
            <ac:picMk id="7" creationId="{80E22834-CEE5-2FB0-374C-89AC27F5FB69}"/>
          </ac:picMkLst>
        </pc:picChg>
      </pc:sldChg>
      <pc:sldChg chg="add">
        <pc:chgData name="Robert Ossevoort" userId="044e9451-1f0d-4f9b-8a44-9ae8803f67e8" providerId="ADAL" clId="{A838E4D1-356B-49D2-ABAB-BD8DB3E34E26}" dt="2025-05-19T19:41:31.937" v="21"/>
        <pc:sldMkLst>
          <pc:docMk/>
          <pc:sldMk cId="3174590152" sldId="274"/>
        </pc:sldMkLst>
      </pc:sldChg>
      <pc:sldChg chg="add">
        <pc:chgData name="Robert Ossevoort" userId="044e9451-1f0d-4f9b-8a44-9ae8803f67e8" providerId="ADAL" clId="{A838E4D1-356B-49D2-ABAB-BD8DB3E34E26}" dt="2025-05-19T19:41:31.937" v="21"/>
        <pc:sldMkLst>
          <pc:docMk/>
          <pc:sldMk cId="800846219" sldId="275"/>
        </pc:sldMkLst>
      </pc:sldChg>
      <pc:sldChg chg="add">
        <pc:chgData name="Robert Ossevoort" userId="044e9451-1f0d-4f9b-8a44-9ae8803f67e8" providerId="ADAL" clId="{A838E4D1-356B-49D2-ABAB-BD8DB3E34E26}" dt="2025-05-19T19:41:31.937" v="21"/>
        <pc:sldMkLst>
          <pc:docMk/>
          <pc:sldMk cId="686604132" sldId="276"/>
        </pc:sldMkLst>
      </pc:sldChg>
      <pc:sldChg chg="modSp add mod modClrScheme chgLayout">
        <pc:chgData name="Robert Ossevoort" userId="044e9451-1f0d-4f9b-8a44-9ae8803f67e8" providerId="ADAL" clId="{A838E4D1-356B-49D2-ABAB-BD8DB3E34E26}" dt="2025-05-19T19:42:37.325" v="27" actId="700"/>
        <pc:sldMkLst>
          <pc:docMk/>
          <pc:sldMk cId="3951158937" sldId="277"/>
        </pc:sldMkLst>
        <pc:spChg chg="mod ord">
          <ac:chgData name="Robert Ossevoort" userId="044e9451-1f0d-4f9b-8a44-9ae8803f67e8" providerId="ADAL" clId="{A838E4D1-356B-49D2-ABAB-BD8DB3E34E26}" dt="2025-05-19T19:42:37.325" v="27" actId="700"/>
          <ac:spMkLst>
            <pc:docMk/>
            <pc:sldMk cId="3951158937" sldId="277"/>
            <ac:spMk id="2" creationId="{00000000-0000-0000-0000-000000000000}"/>
          </ac:spMkLst>
        </pc:spChg>
        <pc:spChg chg="mod ord">
          <ac:chgData name="Robert Ossevoort" userId="044e9451-1f0d-4f9b-8a44-9ae8803f67e8" providerId="ADAL" clId="{A838E4D1-356B-49D2-ABAB-BD8DB3E34E26}" dt="2025-05-19T19:42:37.325" v="27" actId="700"/>
          <ac:spMkLst>
            <pc:docMk/>
            <pc:sldMk cId="3951158937" sldId="277"/>
            <ac:spMk id="3" creationId="{00000000-0000-0000-0000-000000000000}"/>
          </ac:spMkLst>
        </pc:spChg>
      </pc:sldChg>
      <pc:sldChg chg="add">
        <pc:chgData name="Robert Ossevoort" userId="044e9451-1f0d-4f9b-8a44-9ae8803f67e8" providerId="ADAL" clId="{A838E4D1-356B-49D2-ABAB-BD8DB3E34E26}" dt="2025-05-19T19:42:33.660" v="26"/>
        <pc:sldMkLst>
          <pc:docMk/>
          <pc:sldMk cId="599032863" sldId="278"/>
        </pc:sldMkLst>
      </pc:sldChg>
      <pc:sldChg chg="add">
        <pc:chgData name="Robert Ossevoort" userId="044e9451-1f0d-4f9b-8a44-9ae8803f67e8" providerId="ADAL" clId="{A838E4D1-356B-49D2-ABAB-BD8DB3E34E26}" dt="2025-05-19T19:42:33.660" v="26"/>
        <pc:sldMkLst>
          <pc:docMk/>
          <pc:sldMk cId="3770444798" sldId="279"/>
        </pc:sldMkLst>
      </pc:sldChg>
      <pc:sldChg chg="add">
        <pc:chgData name="Robert Ossevoort" userId="044e9451-1f0d-4f9b-8a44-9ae8803f67e8" providerId="ADAL" clId="{A838E4D1-356B-49D2-ABAB-BD8DB3E34E26}" dt="2025-05-19T19:42:33.660" v="26"/>
        <pc:sldMkLst>
          <pc:docMk/>
          <pc:sldMk cId="527099351" sldId="280"/>
        </pc:sldMkLst>
      </pc:sldChg>
      <pc:sldChg chg="modSp add mod modClrScheme chgLayout">
        <pc:chgData name="Robert Ossevoort" userId="044e9451-1f0d-4f9b-8a44-9ae8803f67e8" providerId="ADAL" clId="{A838E4D1-356B-49D2-ABAB-BD8DB3E34E26}" dt="2025-05-19T19:43:04.740" v="31" actId="700"/>
        <pc:sldMkLst>
          <pc:docMk/>
          <pc:sldMk cId="321653039" sldId="281"/>
        </pc:sldMkLst>
        <pc:spChg chg="mod ord">
          <ac:chgData name="Robert Ossevoort" userId="044e9451-1f0d-4f9b-8a44-9ae8803f67e8" providerId="ADAL" clId="{A838E4D1-356B-49D2-ABAB-BD8DB3E34E26}" dt="2025-05-19T19:43:04.740" v="31" actId="700"/>
          <ac:spMkLst>
            <pc:docMk/>
            <pc:sldMk cId="321653039" sldId="281"/>
            <ac:spMk id="2" creationId="{00000000-0000-0000-0000-000000000000}"/>
          </ac:spMkLst>
        </pc:spChg>
        <pc:spChg chg="mod ord">
          <ac:chgData name="Robert Ossevoort" userId="044e9451-1f0d-4f9b-8a44-9ae8803f67e8" providerId="ADAL" clId="{A838E4D1-356B-49D2-ABAB-BD8DB3E34E26}" dt="2025-05-19T19:43:04.740" v="31" actId="700"/>
          <ac:spMkLst>
            <pc:docMk/>
            <pc:sldMk cId="321653039" sldId="281"/>
            <ac:spMk id="3" creationId="{00000000-0000-0000-0000-000000000000}"/>
          </ac:spMkLst>
        </pc:spChg>
      </pc:sldChg>
      <pc:sldChg chg="add">
        <pc:chgData name="Robert Ossevoort" userId="044e9451-1f0d-4f9b-8a44-9ae8803f67e8" providerId="ADAL" clId="{A838E4D1-356B-49D2-ABAB-BD8DB3E34E26}" dt="2025-05-19T19:43:01.055" v="30"/>
        <pc:sldMkLst>
          <pc:docMk/>
          <pc:sldMk cId="2414129117" sldId="282"/>
        </pc:sldMkLst>
      </pc:sldChg>
      <pc:sldChg chg="add">
        <pc:chgData name="Robert Ossevoort" userId="044e9451-1f0d-4f9b-8a44-9ae8803f67e8" providerId="ADAL" clId="{A838E4D1-356B-49D2-ABAB-BD8DB3E34E26}" dt="2025-05-19T19:43:01.055" v="30"/>
        <pc:sldMkLst>
          <pc:docMk/>
          <pc:sldMk cId="2691367872" sldId="283"/>
        </pc:sldMkLst>
      </pc:sldChg>
      <pc:sldChg chg="add">
        <pc:chgData name="Robert Ossevoort" userId="044e9451-1f0d-4f9b-8a44-9ae8803f67e8" providerId="ADAL" clId="{A838E4D1-356B-49D2-ABAB-BD8DB3E34E26}" dt="2025-05-19T19:43:01.055" v="30"/>
        <pc:sldMkLst>
          <pc:docMk/>
          <pc:sldMk cId="2223907761" sldId="284"/>
        </pc:sldMkLst>
      </pc:sldChg>
      <pc:sldChg chg="modSp add mod">
        <pc:chgData name="Robert Ossevoort" userId="044e9451-1f0d-4f9b-8a44-9ae8803f67e8" providerId="ADAL" clId="{A838E4D1-356B-49D2-ABAB-BD8DB3E34E26}" dt="2025-05-19T19:43:33.961" v="42" actId="1076"/>
        <pc:sldMkLst>
          <pc:docMk/>
          <pc:sldMk cId="2332322582" sldId="285"/>
        </pc:sldMkLst>
        <pc:spChg chg="mod">
          <ac:chgData name="Robert Ossevoort" userId="044e9451-1f0d-4f9b-8a44-9ae8803f67e8" providerId="ADAL" clId="{A838E4D1-356B-49D2-ABAB-BD8DB3E34E26}" dt="2025-05-19T19:43:23.297" v="41" actId="6549"/>
          <ac:spMkLst>
            <pc:docMk/>
            <pc:sldMk cId="2332322582" sldId="285"/>
            <ac:spMk id="2" creationId="{864C87E7-9907-0834-EC65-8FBCD7049D0F}"/>
          </ac:spMkLst>
        </pc:spChg>
        <pc:picChg chg="mod">
          <ac:chgData name="Robert Ossevoort" userId="044e9451-1f0d-4f9b-8a44-9ae8803f67e8" providerId="ADAL" clId="{A838E4D1-356B-49D2-ABAB-BD8DB3E34E26}" dt="2025-05-19T19:43:33.961" v="42" actId="1076"/>
          <ac:picMkLst>
            <pc:docMk/>
            <pc:sldMk cId="2332322582" sldId="285"/>
            <ac:picMk id="11" creationId="{E8A0F93E-AD2C-7C03-D7D9-102435E54D02}"/>
          </ac:picMkLst>
        </pc:picChg>
      </pc:sldChg>
    </pc:docChg>
  </pc:docChgLst>
  <pc:docChgLst>
    <pc:chgData name="Liesbeth Brugemann" userId="7329bc1f-ef56-451c-a3a5-d9d239ce0698" providerId="ADAL" clId="{82DCCDA4-EDCA-48C7-BE39-BAE1C4809547}"/>
    <pc:docChg chg="custSel modSld">
      <pc:chgData name="Liesbeth Brugemann" userId="7329bc1f-ef56-451c-a3a5-d9d239ce0698" providerId="ADAL" clId="{82DCCDA4-EDCA-48C7-BE39-BAE1C4809547}" dt="2025-05-22T11:31:20.952" v="72" actId="207"/>
      <pc:docMkLst>
        <pc:docMk/>
      </pc:docMkLst>
      <pc:sldChg chg="modSp mod">
        <pc:chgData name="Liesbeth Brugemann" userId="7329bc1f-ef56-451c-a3a5-d9d239ce0698" providerId="ADAL" clId="{82DCCDA4-EDCA-48C7-BE39-BAE1C4809547}" dt="2025-05-22T11:30:35.525" v="1" actId="27636"/>
        <pc:sldMkLst>
          <pc:docMk/>
          <pc:sldMk cId="1943242219" sldId="267"/>
        </pc:sldMkLst>
        <pc:spChg chg="mod">
          <ac:chgData name="Liesbeth Brugemann" userId="7329bc1f-ef56-451c-a3a5-d9d239ce0698" providerId="ADAL" clId="{82DCCDA4-EDCA-48C7-BE39-BAE1C4809547}" dt="2025-05-22T11:30:35.525" v="1" actId="27636"/>
          <ac:spMkLst>
            <pc:docMk/>
            <pc:sldMk cId="1943242219" sldId="267"/>
            <ac:spMk id="3" creationId="{08A3A20E-B020-E830-761B-0033AEF0CE0B}"/>
          </ac:spMkLst>
        </pc:spChg>
      </pc:sldChg>
      <pc:sldChg chg="addSp modSp mod">
        <pc:chgData name="Liesbeth Brugemann" userId="7329bc1f-ef56-451c-a3a5-d9d239ce0698" providerId="ADAL" clId="{82DCCDA4-EDCA-48C7-BE39-BAE1C4809547}" dt="2025-05-22T11:31:20.952" v="72" actId="207"/>
        <pc:sldMkLst>
          <pc:docMk/>
          <pc:sldMk cId="2148983272" sldId="272"/>
        </pc:sldMkLst>
        <pc:spChg chg="add mod">
          <ac:chgData name="Liesbeth Brugemann" userId="7329bc1f-ef56-451c-a3a5-d9d239ce0698" providerId="ADAL" clId="{82DCCDA4-EDCA-48C7-BE39-BAE1C4809547}" dt="2025-05-22T11:31:20.952" v="72" actId="207"/>
          <ac:spMkLst>
            <pc:docMk/>
            <pc:sldMk cId="2148983272" sldId="272"/>
            <ac:spMk id="3" creationId="{392291E2-062C-2086-7345-987BB8FBE30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AC6E0-62AC-4542-A49D-8402A2B3E763}" type="datetimeFigureOut">
              <a:rPr lang="nl-NL" smtClean="0"/>
              <a:t>22-5-2025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A032F7-2D48-4E46-BA2B-B4B9FA55AF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7017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"In een wereld waar </a:t>
            </a:r>
            <a:r>
              <a:rPr lang="nl-NL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mass</a:t>
            </a:r>
            <a:r>
              <a:rPr lang="nl-NL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customization</a:t>
            </a:r>
            <a:r>
              <a:rPr lang="nl-NL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norm is, worstelen bedrijven met verouderde, gescheiden planningssystemen. Dit leidt tot onnodige kosten, volle silo’s, wachttijden voor transport en een hoge CO₂-uitstoot. De behoefte aan flexibele, geïntegreerde planning is urgenter dan ooit."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F7982-B203-4707-8161-31A75731BDC1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766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49219-F7D6-C8AD-14B3-0062F8A75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BD8359-F30B-E4AA-7CDD-45852BBBE4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D90FE6-334E-3BD4-ABCA-610AA79809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 </a:t>
            </a:r>
            <a:r>
              <a:rPr lang="en-US" dirty="0" err="1"/>
              <a:t>meerdere</a:t>
            </a:r>
            <a:r>
              <a:rPr lang="en-US" dirty="0"/>
              <a:t> </a:t>
            </a:r>
            <a:r>
              <a:rPr lang="en-US" dirty="0" err="1"/>
              <a:t>fabrieken</a:t>
            </a:r>
            <a:r>
              <a:rPr lang="en-US" dirty="0"/>
              <a:t>. In minder dan 5 </a:t>
            </a:r>
            <a:r>
              <a:rPr lang="en-US" dirty="0" err="1"/>
              <a:t>minuten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Integratie</a:t>
            </a:r>
            <a:r>
              <a:rPr lang="en-US" dirty="0"/>
              <a:t> </a:t>
            </a:r>
            <a:r>
              <a:rPr lang="en-US" dirty="0" err="1"/>
              <a:t>algoritmes</a:t>
            </a:r>
            <a:r>
              <a:rPr lang="en-US" dirty="0"/>
              <a:t>: slim </a:t>
            </a:r>
            <a:r>
              <a:rPr lang="en-US" dirty="0" err="1"/>
              <a:t>gebruik</a:t>
            </a:r>
            <a:r>
              <a:rPr lang="en-US" dirty="0"/>
              <a:t> van CP, op </a:t>
            </a:r>
            <a:r>
              <a:rPr lang="en-US" dirty="0" err="1"/>
              <a:t>iteratieve</a:t>
            </a:r>
            <a:r>
              <a:rPr lang="en-US" dirty="0"/>
              <a:t> </a:t>
            </a:r>
            <a:r>
              <a:rPr lang="en-US" dirty="0" err="1"/>
              <a:t>wijze</a:t>
            </a:r>
            <a:r>
              <a:rPr lang="en-US" dirty="0"/>
              <a:t>, </a:t>
            </a:r>
            <a:r>
              <a:rPr lang="en-US" dirty="0" err="1"/>
              <a:t>werkte</a:t>
            </a:r>
            <a:r>
              <a:rPr lang="en-US" dirty="0"/>
              <a:t> het </a:t>
            </a:r>
            <a:r>
              <a:rPr lang="en-US" dirty="0" err="1"/>
              <a:t>beste</a:t>
            </a:r>
            <a:r>
              <a:rPr lang="en-US" dirty="0"/>
              <a:t>. AI </a:t>
            </a:r>
            <a:r>
              <a:rPr lang="en-US" dirty="0" err="1"/>
              <a:t>technieken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RL </a:t>
            </a:r>
            <a:r>
              <a:rPr lang="en-US" dirty="0" err="1"/>
              <a:t>en</a:t>
            </a:r>
            <a:r>
              <a:rPr lang="en-US" dirty="0"/>
              <a:t> GA </a:t>
            </a:r>
            <a:r>
              <a:rPr lang="en-US" dirty="0" err="1"/>
              <a:t>bleek</a:t>
            </a:r>
            <a:r>
              <a:rPr lang="en-US" dirty="0"/>
              <a:t> in </a:t>
            </a:r>
            <a:r>
              <a:rPr lang="en-US" dirty="0" err="1"/>
              <a:t>onze</a:t>
            </a:r>
            <a:r>
              <a:rPr lang="en-US" dirty="0"/>
              <a:t> </a:t>
            </a:r>
            <a:r>
              <a:rPr lang="en-US" dirty="0" err="1"/>
              <a:t>pogingen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effectief</a:t>
            </a:r>
            <a:r>
              <a:rPr lang="en-US" dirty="0"/>
              <a:t>: het was </a:t>
            </a:r>
            <a:r>
              <a:rPr lang="en-US" dirty="0" err="1"/>
              <a:t>teveel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puzzle wat </a:t>
            </a:r>
            <a:r>
              <a:rPr lang="en-US" dirty="0" err="1"/>
              <a:t>moeilijk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“</a:t>
            </a:r>
            <a:r>
              <a:rPr lang="en-US" dirty="0" err="1"/>
              <a:t>overzien</a:t>
            </a:r>
            <a:r>
              <a:rPr lang="en-US" dirty="0"/>
              <a:t>” was door RL </a:t>
            </a:r>
            <a:r>
              <a:rPr lang="en-US" dirty="0" err="1"/>
              <a:t>en</a:t>
            </a:r>
            <a:r>
              <a:rPr lang="en-US" dirty="0"/>
              <a:t> GA.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82A733-C99C-CD4E-B4EE-7618C3F736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F7982-B203-4707-8161-31A75731BDC1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032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test settings: </a:t>
            </a:r>
            <a:r>
              <a:rPr lang="en-US" dirty="0" err="1"/>
              <a:t>kon</a:t>
            </a:r>
            <a:r>
              <a:rPr lang="en-US" dirty="0"/>
              <a:t> </a:t>
            </a:r>
            <a:r>
              <a:rPr lang="en-US" dirty="0" err="1"/>
              <a:t>voltooid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met minder </a:t>
            </a:r>
            <a:r>
              <a:rPr lang="en-US" dirty="0" err="1"/>
              <a:t>vrachtwagens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Geintegreerde</a:t>
            </a:r>
            <a:r>
              <a:rPr lang="en-US" dirty="0"/>
              <a:t> planning: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getest</a:t>
            </a:r>
            <a:r>
              <a:rPr lang="en-US" dirty="0"/>
              <a:t> in </a:t>
            </a:r>
            <a:r>
              <a:rPr lang="en-US" dirty="0" err="1"/>
              <a:t>realistische</a:t>
            </a:r>
            <a:r>
              <a:rPr lang="en-US" dirty="0"/>
              <a:t> setting</a:t>
            </a:r>
          </a:p>
          <a:p>
            <a:r>
              <a:rPr lang="en-US" dirty="0" err="1"/>
              <a:t>Productie</a:t>
            </a:r>
            <a:r>
              <a:rPr lang="en-US" dirty="0"/>
              <a:t> planning </a:t>
            </a:r>
            <a:r>
              <a:rPr lang="en-US" dirty="0" err="1"/>
              <a:t>schaduw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fabriekssetting</a:t>
            </a:r>
            <a:endParaRPr lang="en-US" dirty="0"/>
          </a:p>
          <a:p>
            <a:endParaRPr lang="en-US" dirty="0"/>
          </a:p>
          <a:p>
            <a:r>
              <a:rPr lang="nl-NL" noProof="0" dirty="0"/>
              <a:t>Toepasbaar in sectoren met complexe planningsafstemming </a:t>
            </a:r>
            <a:br>
              <a:rPr lang="nl-NL" noProof="0" dirty="0"/>
            </a:br>
            <a:r>
              <a:rPr lang="nl-NL" noProof="0" dirty="0"/>
              <a:t>(in bijv. logistiek, bouw en </a:t>
            </a:r>
            <a:r>
              <a:rPr lang="nl-NL" noProof="0" dirty="0" err="1"/>
              <a:t>retail</a:t>
            </a:r>
            <a:r>
              <a:rPr lang="nl-NL" noProof="0" dirty="0"/>
              <a:t>)</a:t>
            </a:r>
          </a:p>
          <a:p>
            <a:endParaRPr lang="nl-NL" noProof="0" dirty="0"/>
          </a:p>
          <a:p>
            <a:r>
              <a:rPr lang="nl-NL" noProof="0" dirty="0" err="1"/>
              <a:t>Proof</a:t>
            </a:r>
            <a:r>
              <a:rPr lang="nl-NL" noProof="0" dirty="0"/>
              <a:t>-of-Concept gereed voor opschaling – praktijkimplementatie vraagt extra resources</a:t>
            </a:r>
          </a:p>
          <a:p>
            <a:endParaRPr lang="en-US" dirty="0"/>
          </a:p>
          <a:p>
            <a:endParaRPr lang="en-NL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F7982-B203-4707-8161-31A75731BDC1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927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C8F81-662B-439A-8A15-5A40664003D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608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.emf"/><Relationship Id="rId4" Type="http://schemas.openxmlformats.org/officeDocument/2006/relationships/image" Target="../media/image1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hyperlink" Target="https://www.youtube.com/channel/UCLczu2Mwre3-HMNdtaENWyA" TargetMode="External"/><Relationship Id="rId7" Type="http://schemas.openxmlformats.org/officeDocument/2006/relationships/image" Target="../media/image8.png"/><Relationship Id="rId2" Type="http://schemas.openxmlformats.org/officeDocument/2006/relationships/hyperlink" Target="http://www.dinalog.nl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hyperlink" Target="https://www.linkedin.com/company/dinalog-dutch-institute-for-advanced-logistics/" TargetMode="Externa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hyperlink" Target="https://www.youtube.com/channel/UCLczu2Mwre3-HMNdtaENWyA" TargetMode="External"/><Relationship Id="rId7" Type="http://schemas.openxmlformats.org/officeDocument/2006/relationships/image" Target="../media/image8.png"/><Relationship Id="rId2" Type="http://schemas.openxmlformats.org/officeDocument/2006/relationships/hyperlink" Target="http://www.dinalog.nl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hyperlink" Target="https://www.linkedin.com/company/dinalog-dutch-institute-for-advanced-logistics/" TargetMode="Externa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euw Titelblad (stilstaa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rone flying over a city&#10;&#10;AI-generated content may be incorrect.">
            <a:extLst>
              <a:ext uri="{FF2B5EF4-FFF2-40B4-BE49-F238E27FC236}">
                <a16:creationId xmlns:a16="http://schemas.microsoft.com/office/drawing/2014/main" id="{602028B5-3925-629C-8CCB-94C16D750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3" b="18783"/>
          <a:stretch/>
        </p:blipFill>
        <p:spPr>
          <a:xfrm>
            <a:off x="-6489" y="-281561"/>
            <a:ext cx="12192001" cy="4550955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990A062-72D2-EC40-9845-AE8530E6C1D8}"/>
              </a:ext>
            </a:extLst>
          </p:cNvPr>
          <p:cNvSpPr/>
          <p:nvPr userDrawn="1"/>
        </p:nvSpPr>
        <p:spPr>
          <a:xfrm>
            <a:off x="-6488" y="2624721"/>
            <a:ext cx="12198490" cy="3154957"/>
          </a:xfrm>
          <a:custGeom>
            <a:avLst/>
            <a:gdLst>
              <a:gd name="connsiteX0" fmla="*/ 2 w 12192001"/>
              <a:gd name="connsiteY0" fmla="*/ 0 h 3322551"/>
              <a:gd name="connsiteX1" fmla="*/ 202219 w 12192001"/>
              <a:gd name="connsiteY1" fmla="*/ 0 h 3322551"/>
              <a:gd name="connsiteX2" fmla="*/ 384296 w 12192001"/>
              <a:gd name="connsiteY2" fmla="*/ 217019 h 3322551"/>
              <a:gd name="connsiteX3" fmla="*/ 384296 w 12192001"/>
              <a:gd name="connsiteY3" fmla="*/ 217773 h 3322551"/>
              <a:gd name="connsiteX4" fmla="*/ 11960459 w 12192001"/>
              <a:gd name="connsiteY4" fmla="*/ 217772 h 3322551"/>
              <a:gd name="connsiteX5" fmla="*/ 12192001 w 12192001"/>
              <a:gd name="connsiteY5" fmla="*/ 493750 h 3322551"/>
              <a:gd name="connsiteX6" fmla="*/ 12192001 w 12192001"/>
              <a:gd name="connsiteY6" fmla="*/ 3322551 h 3322551"/>
              <a:gd name="connsiteX7" fmla="*/ 0 w 12192001"/>
              <a:gd name="connsiteY7" fmla="*/ 3322551 h 3322551"/>
              <a:gd name="connsiteX8" fmla="*/ 0 w 12192001"/>
              <a:gd name="connsiteY8" fmla="*/ 217773 h 3322551"/>
              <a:gd name="connsiteX9" fmla="*/ 2 w 12192001"/>
              <a:gd name="connsiteY9" fmla="*/ 217773 h 3322551"/>
              <a:gd name="connsiteX10" fmla="*/ 2 w 12192001"/>
              <a:gd name="connsiteY10" fmla="*/ 0 h 3322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1" h="3322551">
                <a:moveTo>
                  <a:pt x="2" y="0"/>
                </a:moveTo>
                <a:lnTo>
                  <a:pt x="202219" y="0"/>
                </a:lnTo>
                <a:lnTo>
                  <a:pt x="384296" y="217019"/>
                </a:lnTo>
                <a:lnTo>
                  <a:pt x="384296" y="217773"/>
                </a:lnTo>
                <a:lnTo>
                  <a:pt x="11960459" y="217772"/>
                </a:lnTo>
                <a:lnTo>
                  <a:pt x="12192001" y="493750"/>
                </a:lnTo>
                <a:lnTo>
                  <a:pt x="12192001" y="3322551"/>
                </a:lnTo>
                <a:lnTo>
                  <a:pt x="0" y="3322551"/>
                </a:lnTo>
                <a:lnTo>
                  <a:pt x="0" y="217773"/>
                </a:lnTo>
                <a:lnTo>
                  <a:pt x="2" y="217773"/>
                </a:lnTo>
                <a:lnTo>
                  <a:pt x="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NL"/>
          </a:p>
        </p:txBody>
      </p:sp>
      <p:pic>
        <p:nvPicPr>
          <p:cNvPr id="140" name="Picture 139">
            <a:extLst>
              <a:ext uri="{FF2B5EF4-FFF2-40B4-BE49-F238E27FC236}">
                <a16:creationId xmlns:a16="http://schemas.microsoft.com/office/drawing/2014/main" id="{A399C277-435C-8CC1-B2C8-427EA6F4C1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9857" y="5941152"/>
            <a:ext cx="3183934" cy="719999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199804E9-8698-0459-43BC-06D6AE4FCC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3010" y="5941152"/>
            <a:ext cx="1652990" cy="719999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A37EE86-34B4-004C-EEA1-D0A6801DB30A}"/>
              </a:ext>
            </a:extLst>
          </p:cNvPr>
          <p:cNvSpPr/>
          <p:nvPr userDrawn="1"/>
        </p:nvSpPr>
        <p:spPr>
          <a:xfrm>
            <a:off x="12192001" y="5947272"/>
            <a:ext cx="8020" cy="910728"/>
          </a:xfrm>
          <a:custGeom>
            <a:avLst/>
            <a:gdLst>
              <a:gd name="connsiteX0" fmla="*/ 0 w 8020"/>
              <a:gd name="connsiteY0" fmla="*/ 0 h 910728"/>
              <a:gd name="connsiteX1" fmla="*/ 8020 w 8020"/>
              <a:gd name="connsiteY1" fmla="*/ 0 h 910728"/>
              <a:gd name="connsiteX2" fmla="*/ 8020 w 8020"/>
              <a:gd name="connsiteY2" fmla="*/ 910728 h 910728"/>
              <a:gd name="connsiteX3" fmla="*/ 0 w 8020"/>
              <a:gd name="connsiteY3" fmla="*/ 910728 h 910728"/>
              <a:gd name="connsiteX4" fmla="*/ 0 w 8020"/>
              <a:gd name="connsiteY4" fmla="*/ 0 h 91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0" h="910728">
                <a:moveTo>
                  <a:pt x="0" y="0"/>
                </a:moveTo>
                <a:lnTo>
                  <a:pt x="8020" y="0"/>
                </a:lnTo>
                <a:lnTo>
                  <a:pt x="8020" y="910728"/>
                </a:lnTo>
                <a:lnTo>
                  <a:pt x="0" y="91072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12789A-C32D-402A-28E3-F5201AEE8433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858000" y="5330242"/>
            <a:ext cx="3438000" cy="360000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nl-NL" dirty="0"/>
              <a:t>20 mei 2025, Rijtuigenloods Amersfoort</a:t>
            </a:r>
          </a:p>
        </p:txBody>
      </p:sp>
      <p:sp>
        <p:nvSpPr>
          <p:cNvPr id="12" name="Tijdelijke aanduiding voor tekst 19">
            <a:extLst>
              <a:ext uri="{FF2B5EF4-FFF2-40B4-BE49-F238E27FC236}">
                <a16:creationId xmlns:a16="http://schemas.microsoft.com/office/drawing/2014/main" id="{4F3A808A-7E8F-CED6-21CE-C89F6BD47D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6000" y="3429000"/>
            <a:ext cx="8640000" cy="900000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nl-NL" dirty="0"/>
              <a:t>[VUL TITEL IN]</a:t>
            </a:r>
          </a:p>
        </p:txBody>
      </p:sp>
      <p:sp>
        <p:nvSpPr>
          <p:cNvPr id="13" name="Tijdelijke aanduiding voor tekst 19">
            <a:extLst>
              <a:ext uri="{FF2B5EF4-FFF2-40B4-BE49-F238E27FC236}">
                <a16:creationId xmlns:a16="http://schemas.microsoft.com/office/drawing/2014/main" id="{47D652EC-809E-586E-EA43-4D6FB0976A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6001" y="4438666"/>
            <a:ext cx="8639999" cy="540000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nl-NL" dirty="0"/>
              <a:t>[VUL ONDERTITEL IN]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E6B838-60D8-53E7-1EFD-F8A34A7919B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6000" y="5935342"/>
            <a:ext cx="444638" cy="719997"/>
          </a:xfrm>
          <a:prstGeom prst="rect">
            <a:avLst/>
          </a:prstGeom>
        </p:spPr>
      </p:pic>
      <p:sp>
        <p:nvSpPr>
          <p:cNvPr id="16" name="Date Placeholder 4">
            <a:extLst>
              <a:ext uri="{FF2B5EF4-FFF2-40B4-BE49-F238E27FC236}">
                <a16:creationId xmlns:a16="http://schemas.microsoft.com/office/drawing/2014/main" id="{91758885-8585-0E85-15B6-A8C8AAFD57F2}"/>
              </a:ext>
            </a:extLst>
          </p:cNvPr>
          <p:cNvSpPr txBox="1">
            <a:spLocks/>
          </p:cNvSpPr>
          <p:nvPr userDrawn="1"/>
        </p:nvSpPr>
        <p:spPr>
          <a:xfrm>
            <a:off x="1656000" y="5330242"/>
            <a:ext cx="343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dirty="0"/>
              <a:t>Innovatieconferentie</a:t>
            </a:r>
          </a:p>
        </p:txBody>
      </p:sp>
    </p:spTree>
    <p:extLst>
      <p:ext uri="{BB962C8B-B14F-4D97-AF65-F5344CB8AC3E}">
        <p14:creationId xmlns:p14="http://schemas.microsoft.com/office/powerpoint/2010/main" val="3999117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to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icture Placeholder 104">
            <a:extLst>
              <a:ext uri="{FF2B5EF4-FFF2-40B4-BE49-F238E27FC236}">
                <a16:creationId xmlns:a16="http://schemas.microsoft.com/office/drawing/2014/main" id="{BC63CF67-48E5-3BCA-80CC-C1C07A1B27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NL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16227006-B925-1902-0F35-36D52325A45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1588" y="0"/>
            <a:ext cx="11798300" cy="776288"/>
            <a:chOff x="-1" y="0"/>
            <a:chExt cx="7432" cy="489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8A7F528D-7B44-8725-B0A7-1C35B72E7D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4" y="0"/>
              <a:ext cx="1667" cy="489"/>
            </a:xfrm>
            <a:custGeom>
              <a:avLst/>
              <a:gdLst>
                <a:gd name="T0" fmla="*/ 153 w 1667"/>
                <a:gd name="T1" fmla="*/ 0 h 489"/>
                <a:gd name="T2" fmla="*/ 0 w 1667"/>
                <a:gd name="T3" fmla="*/ 154 h 489"/>
                <a:gd name="T4" fmla="*/ 0 w 1667"/>
                <a:gd name="T5" fmla="*/ 489 h 489"/>
                <a:gd name="T6" fmla="*/ 1667 w 1667"/>
                <a:gd name="T7" fmla="*/ 489 h 489"/>
                <a:gd name="T8" fmla="*/ 1667 w 1667"/>
                <a:gd name="T9" fmla="*/ 0 h 489"/>
                <a:gd name="T10" fmla="*/ 153 w 1667"/>
                <a:gd name="T11" fmla="*/ 0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7" h="489">
                  <a:moveTo>
                    <a:pt x="153" y="0"/>
                  </a:moveTo>
                  <a:lnTo>
                    <a:pt x="0" y="154"/>
                  </a:lnTo>
                  <a:lnTo>
                    <a:pt x="0" y="489"/>
                  </a:lnTo>
                  <a:lnTo>
                    <a:pt x="1667" y="489"/>
                  </a:lnTo>
                  <a:lnTo>
                    <a:pt x="1667" y="0"/>
                  </a:lnTo>
                  <a:lnTo>
                    <a:pt x="15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9B39690F-E26A-29D1-C64A-BF78D1440A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2" y="95"/>
              <a:ext cx="164" cy="166"/>
            </a:xfrm>
            <a:custGeom>
              <a:avLst/>
              <a:gdLst>
                <a:gd name="T0" fmla="*/ 0 w 164"/>
                <a:gd name="T1" fmla="*/ 83 h 166"/>
                <a:gd name="T2" fmla="*/ 82 w 164"/>
                <a:gd name="T3" fmla="*/ 0 h 166"/>
                <a:gd name="T4" fmla="*/ 164 w 164"/>
                <a:gd name="T5" fmla="*/ 83 h 166"/>
                <a:gd name="T6" fmla="*/ 82 w 164"/>
                <a:gd name="T7" fmla="*/ 166 h 166"/>
                <a:gd name="T8" fmla="*/ 0 w 164"/>
                <a:gd name="T9" fmla="*/ 8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166">
                  <a:moveTo>
                    <a:pt x="0" y="83"/>
                  </a:moveTo>
                  <a:lnTo>
                    <a:pt x="82" y="0"/>
                  </a:lnTo>
                  <a:lnTo>
                    <a:pt x="164" y="83"/>
                  </a:lnTo>
                  <a:lnTo>
                    <a:pt x="82" y="166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id="{2C9D066A-7BB6-9A6D-A3E1-8E60E87837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34" y="178"/>
              <a:ext cx="82" cy="166"/>
            </a:xfrm>
            <a:custGeom>
              <a:avLst/>
              <a:gdLst>
                <a:gd name="T0" fmla="*/ 0 w 82"/>
                <a:gd name="T1" fmla="*/ 166 h 166"/>
                <a:gd name="T2" fmla="*/ 0 w 82"/>
                <a:gd name="T3" fmla="*/ 83 h 166"/>
                <a:gd name="T4" fmla="*/ 82 w 82"/>
                <a:gd name="T5" fmla="*/ 0 h 166"/>
                <a:gd name="T6" fmla="*/ 82 w 82"/>
                <a:gd name="T7" fmla="*/ 83 h 166"/>
                <a:gd name="T8" fmla="*/ 0 w 82"/>
                <a:gd name="T9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66">
                  <a:moveTo>
                    <a:pt x="0" y="166"/>
                  </a:moveTo>
                  <a:lnTo>
                    <a:pt x="0" y="83"/>
                  </a:lnTo>
                  <a:lnTo>
                    <a:pt x="82" y="0"/>
                  </a:lnTo>
                  <a:lnTo>
                    <a:pt x="82" y="83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87389927-1AFB-D9D1-B24F-8F7F300727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6" y="178"/>
              <a:ext cx="166" cy="166"/>
            </a:xfrm>
            <a:custGeom>
              <a:avLst/>
              <a:gdLst>
                <a:gd name="T0" fmla="*/ 0 w 166"/>
                <a:gd name="T1" fmla="*/ 83 h 166"/>
                <a:gd name="T2" fmla="*/ 84 w 166"/>
                <a:gd name="T3" fmla="*/ 0 h 166"/>
                <a:gd name="T4" fmla="*/ 166 w 166"/>
                <a:gd name="T5" fmla="*/ 83 h 166"/>
                <a:gd name="T6" fmla="*/ 84 w 166"/>
                <a:gd name="T7" fmla="*/ 166 h 166"/>
                <a:gd name="T8" fmla="*/ 0 w 166"/>
                <a:gd name="T9" fmla="*/ 8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166">
                  <a:moveTo>
                    <a:pt x="0" y="83"/>
                  </a:moveTo>
                  <a:lnTo>
                    <a:pt x="84" y="0"/>
                  </a:lnTo>
                  <a:lnTo>
                    <a:pt x="166" y="83"/>
                  </a:lnTo>
                  <a:lnTo>
                    <a:pt x="84" y="166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60D35D0C-D79D-6E6E-0499-1756E5D2E2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0" y="261"/>
              <a:ext cx="82" cy="166"/>
            </a:xfrm>
            <a:custGeom>
              <a:avLst/>
              <a:gdLst>
                <a:gd name="T0" fmla="*/ 0 w 82"/>
                <a:gd name="T1" fmla="*/ 166 h 166"/>
                <a:gd name="T2" fmla="*/ 0 w 82"/>
                <a:gd name="T3" fmla="*/ 83 h 166"/>
                <a:gd name="T4" fmla="*/ 82 w 82"/>
                <a:gd name="T5" fmla="*/ 0 h 166"/>
                <a:gd name="T6" fmla="*/ 82 w 82"/>
                <a:gd name="T7" fmla="*/ 83 h 166"/>
                <a:gd name="T8" fmla="*/ 0 w 82"/>
                <a:gd name="T9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66">
                  <a:moveTo>
                    <a:pt x="0" y="166"/>
                  </a:moveTo>
                  <a:lnTo>
                    <a:pt x="0" y="83"/>
                  </a:lnTo>
                  <a:lnTo>
                    <a:pt x="82" y="0"/>
                  </a:lnTo>
                  <a:lnTo>
                    <a:pt x="82" y="83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10">
              <a:extLst>
                <a:ext uri="{FF2B5EF4-FFF2-40B4-BE49-F238E27FC236}">
                  <a16:creationId xmlns:a16="http://schemas.microsoft.com/office/drawing/2014/main" id="{8BD1DCBE-5FBC-DB58-EFDF-C98AAE46E3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64" y="314"/>
              <a:ext cx="35" cy="51"/>
            </a:xfrm>
            <a:custGeom>
              <a:avLst/>
              <a:gdLst>
                <a:gd name="T0" fmla="*/ 36 w 36"/>
                <a:gd name="T1" fmla="*/ 25 h 53"/>
                <a:gd name="T2" fmla="*/ 36 w 36"/>
                <a:gd name="T3" fmla="*/ 31 h 53"/>
                <a:gd name="T4" fmla="*/ 35 w 36"/>
                <a:gd name="T5" fmla="*/ 37 h 53"/>
                <a:gd name="T6" fmla="*/ 34 w 36"/>
                <a:gd name="T7" fmla="*/ 43 h 53"/>
                <a:gd name="T8" fmla="*/ 31 w 36"/>
                <a:gd name="T9" fmla="*/ 48 h 53"/>
                <a:gd name="T10" fmla="*/ 17 w 36"/>
                <a:gd name="T11" fmla="*/ 53 h 53"/>
                <a:gd name="T12" fmla="*/ 0 w 36"/>
                <a:gd name="T13" fmla="*/ 53 h 53"/>
                <a:gd name="T14" fmla="*/ 0 w 36"/>
                <a:gd name="T15" fmla="*/ 0 h 53"/>
                <a:gd name="T16" fmla="*/ 17 w 36"/>
                <a:gd name="T17" fmla="*/ 0 h 53"/>
                <a:gd name="T18" fmla="*/ 31 w 36"/>
                <a:gd name="T19" fmla="*/ 4 h 53"/>
                <a:gd name="T20" fmla="*/ 34 w 36"/>
                <a:gd name="T21" fmla="*/ 9 h 53"/>
                <a:gd name="T22" fmla="*/ 35 w 36"/>
                <a:gd name="T23" fmla="*/ 14 h 53"/>
                <a:gd name="T24" fmla="*/ 36 w 36"/>
                <a:gd name="T25" fmla="*/ 20 h 53"/>
                <a:gd name="T26" fmla="*/ 36 w 36"/>
                <a:gd name="T27" fmla="*/ 25 h 53"/>
                <a:gd name="T28" fmla="*/ 32 w 36"/>
                <a:gd name="T29" fmla="*/ 25 h 53"/>
                <a:gd name="T30" fmla="*/ 32 w 36"/>
                <a:gd name="T31" fmla="*/ 21 h 53"/>
                <a:gd name="T32" fmla="*/ 31 w 36"/>
                <a:gd name="T33" fmla="*/ 16 h 53"/>
                <a:gd name="T34" fmla="*/ 30 w 36"/>
                <a:gd name="T35" fmla="*/ 11 h 53"/>
                <a:gd name="T36" fmla="*/ 28 w 36"/>
                <a:gd name="T37" fmla="*/ 7 h 53"/>
                <a:gd name="T38" fmla="*/ 23 w 36"/>
                <a:gd name="T39" fmla="*/ 4 h 53"/>
                <a:gd name="T40" fmla="*/ 17 w 36"/>
                <a:gd name="T41" fmla="*/ 3 h 53"/>
                <a:gd name="T42" fmla="*/ 4 w 36"/>
                <a:gd name="T43" fmla="*/ 3 h 53"/>
                <a:gd name="T44" fmla="*/ 4 w 36"/>
                <a:gd name="T45" fmla="*/ 49 h 53"/>
                <a:gd name="T46" fmla="*/ 17 w 36"/>
                <a:gd name="T47" fmla="*/ 49 h 53"/>
                <a:gd name="T48" fmla="*/ 23 w 36"/>
                <a:gd name="T49" fmla="*/ 48 h 53"/>
                <a:gd name="T50" fmla="*/ 28 w 36"/>
                <a:gd name="T51" fmla="*/ 45 h 53"/>
                <a:gd name="T52" fmla="*/ 30 w 36"/>
                <a:gd name="T53" fmla="*/ 41 h 53"/>
                <a:gd name="T54" fmla="*/ 31 w 36"/>
                <a:gd name="T55" fmla="*/ 36 h 53"/>
                <a:gd name="T56" fmla="*/ 32 w 36"/>
                <a:gd name="T57" fmla="*/ 30 h 53"/>
                <a:gd name="T58" fmla="*/ 32 w 36"/>
                <a:gd name="T59" fmla="*/ 2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" h="53">
                  <a:moveTo>
                    <a:pt x="36" y="25"/>
                  </a:moveTo>
                  <a:cubicBezTo>
                    <a:pt x="36" y="27"/>
                    <a:pt x="36" y="29"/>
                    <a:pt x="36" y="31"/>
                  </a:cubicBezTo>
                  <a:cubicBezTo>
                    <a:pt x="36" y="33"/>
                    <a:pt x="36" y="35"/>
                    <a:pt x="35" y="37"/>
                  </a:cubicBezTo>
                  <a:cubicBezTo>
                    <a:pt x="35" y="39"/>
                    <a:pt x="34" y="41"/>
                    <a:pt x="34" y="43"/>
                  </a:cubicBezTo>
                  <a:cubicBezTo>
                    <a:pt x="33" y="45"/>
                    <a:pt x="32" y="46"/>
                    <a:pt x="31" y="48"/>
                  </a:cubicBezTo>
                  <a:cubicBezTo>
                    <a:pt x="28" y="51"/>
                    <a:pt x="23" y="53"/>
                    <a:pt x="1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3" y="0"/>
                    <a:pt x="28" y="1"/>
                    <a:pt x="31" y="4"/>
                  </a:cubicBezTo>
                  <a:cubicBezTo>
                    <a:pt x="32" y="6"/>
                    <a:pt x="33" y="7"/>
                    <a:pt x="34" y="9"/>
                  </a:cubicBezTo>
                  <a:cubicBezTo>
                    <a:pt x="34" y="11"/>
                    <a:pt x="35" y="12"/>
                    <a:pt x="35" y="14"/>
                  </a:cubicBezTo>
                  <a:cubicBezTo>
                    <a:pt x="36" y="16"/>
                    <a:pt x="36" y="18"/>
                    <a:pt x="36" y="20"/>
                  </a:cubicBezTo>
                  <a:cubicBezTo>
                    <a:pt x="36" y="22"/>
                    <a:pt x="36" y="24"/>
                    <a:pt x="36" y="25"/>
                  </a:cubicBezTo>
                  <a:close/>
                  <a:moveTo>
                    <a:pt x="32" y="25"/>
                  </a:moveTo>
                  <a:cubicBezTo>
                    <a:pt x="32" y="24"/>
                    <a:pt x="32" y="22"/>
                    <a:pt x="32" y="21"/>
                  </a:cubicBezTo>
                  <a:cubicBezTo>
                    <a:pt x="32" y="19"/>
                    <a:pt x="32" y="17"/>
                    <a:pt x="31" y="16"/>
                  </a:cubicBezTo>
                  <a:cubicBezTo>
                    <a:pt x="31" y="14"/>
                    <a:pt x="31" y="13"/>
                    <a:pt x="30" y="11"/>
                  </a:cubicBezTo>
                  <a:cubicBezTo>
                    <a:pt x="30" y="10"/>
                    <a:pt x="29" y="8"/>
                    <a:pt x="28" y="7"/>
                  </a:cubicBezTo>
                  <a:cubicBezTo>
                    <a:pt x="26" y="6"/>
                    <a:pt x="25" y="5"/>
                    <a:pt x="23" y="4"/>
                  </a:cubicBezTo>
                  <a:cubicBezTo>
                    <a:pt x="21" y="3"/>
                    <a:pt x="19" y="3"/>
                    <a:pt x="17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9" y="49"/>
                    <a:pt x="21" y="49"/>
                    <a:pt x="23" y="48"/>
                  </a:cubicBezTo>
                  <a:cubicBezTo>
                    <a:pt x="25" y="48"/>
                    <a:pt x="26" y="46"/>
                    <a:pt x="28" y="45"/>
                  </a:cubicBezTo>
                  <a:cubicBezTo>
                    <a:pt x="29" y="44"/>
                    <a:pt x="30" y="42"/>
                    <a:pt x="30" y="41"/>
                  </a:cubicBezTo>
                  <a:cubicBezTo>
                    <a:pt x="31" y="39"/>
                    <a:pt x="31" y="38"/>
                    <a:pt x="31" y="36"/>
                  </a:cubicBezTo>
                  <a:cubicBezTo>
                    <a:pt x="32" y="34"/>
                    <a:pt x="32" y="32"/>
                    <a:pt x="32" y="30"/>
                  </a:cubicBezTo>
                  <a:cubicBezTo>
                    <a:pt x="32" y="28"/>
                    <a:pt x="32" y="27"/>
                    <a:pt x="32" y="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id="{3692167C-BDE5-E41D-BF4A-5B4B5A68A8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9" y="330"/>
              <a:ext cx="26" cy="35"/>
            </a:xfrm>
            <a:custGeom>
              <a:avLst/>
              <a:gdLst>
                <a:gd name="T0" fmla="*/ 24 w 27"/>
                <a:gd name="T1" fmla="*/ 31 h 36"/>
                <a:gd name="T2" fmla="*/ 13 w 27"/>
                <a:gd name="T3" fmla="*/ 36 h 36"/>
                <a:gd name="T4" fmla="*/ 3 w 27"/>
                <a:gd name="T5" fmla="*/ 33 h 36"/>
                <a:gd name="T6" fmla="*/ 0 w 27"/>
                <a:gd name="T7" fmla="*/ 23 h 36"/>
                <a:gd name="T8" fmla="*/ 0 w 27"/>
                <a:gd name="T9" fmla="*/ 0 h 36"/>
                <a:gd name="T10" fmla="*/ 3 w 27"/>
                <a:gd name="T11" fmla="*/ 0 h 36"/>
                <a:gd name="T12" fmla="*/ 3 w 27"/>
                <a:gd name="T13" fmla="*/ 22 h 36"/>
                <a:gd name="T14" fmla="*/ 6 w 27"/>
                <a:gd name="T15" fmla="*/ 30 h 36"/>
                <a:gd name="T16" fmla="*/ 13 w 27"/>
                <a:gd name="T17" fmla="*/ 33 h 36"/>
                <a:gd name="T18" fmla="*/ 21 w 27"/>
                <a:gd name="T19" fmla="*/ 30 h 36"/>
                <a:gd name="T20" fmla="*/ 24 w 27"/>
                <a:gd name="T21" fmla="*/ 22 h 36"/>
                <a:gd name="T22" fmla="*/ 24 w 27"/>
                <a:gd name="T23" fmla="*/ 0 h 36"/>
                <a:gd name="T24" fmla="*/ 27 w 27"/>
                <a:gd name="T25" fmla="*/ 0 h 36"/>
                <a:gd name="T26" fmla="*/ 27 w 27"/>
                <a:gd name="T27" fmla="*/ 36 h 36"/>
                <a:gd name="T28" fmla="*/ 24 w 27"/>
                <a:gd name="T29" fmla="*/ 36 h 36"/>
                <a:gd name="T30" fmla="*/ 24 w 27"/>
                <a:gd name="T31" fmla="*/ 3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36">
                  <a:moveTo>
                    <a:pt x="24" y="31"/>
                  </a:moveTo>
                  <a:cubicBezTo>
                    <a:pt x="21" y="34"/>
                    <a:pt x="17" y="36"/>
                    <a:pt x="13" y="36"/>
                  </a:cubicBezTo>
                  <a:cubicBezTo>
                    <a:pt x="9" y="36"/>
                    <a:pt x="6" y="35"/>
                    <a:pt x="3" y="33"/>
                  </a:cubicBezTo>
                  <a:cubicBezTo>
                    <a:pt x="1" y="30"/>
                    <a:pt x="0" y="27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5"/>
                    <a:pt x="4" y="28"/>
                    <a:pt x="6" y="30"/>
                  </a:cubicBezTo>
                  <a:cubicBezTo>
                    <a:pt x="8" y="32"/>
                    <a:pt x="10" y="33"/>
                    <a:pt x="13" y="33"/>
                  </a:cubicBezTo>
                  <a:cubicBezTo>
                    <a:pt x="17" y="33"/>
                    <a:pt x="19" y="32"/>
                    <a:pt x="21" y="30"/>
                  </a:cubicBezTo>
                  <a:cubicBezTo>
                    <a:pt x="23" y="28"/>
                    <a:pt x="24" y="25"/>
                    <a:pt x="24" y="2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4" y="36"/>
                    <a:pt x="24" y="36"/>
                    <a:pt x="24" y="36"/>
                  </a:cubicBezTo>
                  <a:lnTo>
                    <a:pt x="24" y="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12">
              <a:extLst>
                <a:ext uri="{FF2B5EF4-FFF2-40B4-BE49-F238E27FC236}">
                  <a16:creationId xmlns:a16="http://schemas.microsoft.com/office/drawing/2014/main" id="{ABE27601-0798-A4EF-53BF-C143023B7A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2" y="319"/>
              <a:ext cx="16" cy="46"/>
            </a:xfrm>
            <a:custGeom>
              <a:avLst/>
              <a:gdLst>
                <a:gd name="T0" fmla="*/ 13 w 16"/>
                <a:gd name="T1" fmla="*/ 48 h 48"/>
                <a:gd name="T2" fmla="*/ 7 w 16"/>
                <a:gd name="T3" fmla="*/ 45 h 48"/>
                <a:gd name="T4" fmla="*/ 5 w 16"/>
                <a:gd name="T5" fmla="*/ 38 h 48"/>
                <a:gd name="T6" fmla="*/ 5 w 16"/>
                <a:gd name="T7" fmla="*/ 15 h 48"/>
                <a:gd name="T8" fmla="*/ 0 w 16"/>
                <a:gd name="T9" fmla="*/ 15 h 48"/>
                <a:gd name="T10" fmla="*/ 0 w 16"/>
                <a:gd name="T11" fmla="*/ 12 h 48"/>
                <a:gd name="T12" fmla="*/ 5 w 16"/>
                <a:gd name="T13" fmla="*/ 12 h 48"/>
                <a:gd name="T14" fmla="*/ 5 w 16"/>
                <a:gd name="T15" fmla="*/ 0 h 48"/>
                <a:gd name="T16" fmla="*/ 8 w 16"/>
                <a:gd name="T17" fmla="*/ 0 h 48"/>
                <a:gd name="T18" fmla="*/ 8 w 16"/>
                <a:gd name="T19" fmla="*/ 12 h 48"/>
                <a:gd name="T20" fmla="*/ 16 w 16"/>
                <a:gd name="T21" fmla="*/ 12 h 48"/>
                <a:gd name="T22" fmla="*/ 16 w 16"/>
                <a:gd name="T23" fmla="*/ 15 h 48"/>
                <a:gd name="T24" fmla="*/ 8 w 16"/>
                <a:gd name="T25" fmla="*/ 15 h 48"/>
                <a:gd name="T26" fmla="*/ 8 w 16"/>
                <a:gd name="T27" fmla="*/ 38 h 48"/>
                <a:gd name="T28" fmla="*/ 10 w 16"/>
                <a:gd name="T29" fmla="*/ 43 h 48"/>
                <a:gd name="T30" fmla="*/ 14 w 16"/>
                <a:gd name="T31" fmla="*/ 44 h 48"/>
                <a:gd name="T32" fmla="*/ 16 w 16"/>
                <a:gd name="T33" fmla="*/ 44 h 48"/>
                <a:gd name="T34" fmla="*/ 16 w 16"/>
                <a:gd name="T35" fmla="*/ 48 h 48"/>
                <a:gd name="T36" fmla="*/ 13 w 16"/>
                <a:gd name="T3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48">
                  <a:moveTo>
                    <a:pt x="13" y="48"/>
                  </a:moveTo>
                  <a:cubicBezTo>
                    <a:pt x="10" y="48"/>
                    <a:pt x="8" y="47"/>
                    <a:pt x="7" y="45"/>
                  </a:cubicBezTo>
                  <a:cubicBezTo>
                    <a:pt x="5" y="43"/>
                    <a:pt x="5" y="41"/>
                    <a:pt x="5" y="38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40"/>
                    <a:pt x="9" y="42"/>
                    <a:pt x="10" y="43"/>
                  </a:cubicBezTo>
                  <a:cubicBezTo>
                    <a:pt x="11" y="44"/>
                    <a:pt x="12" y="44"/>
                    <a:pt x="14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6" y="48"/>
                    <a:pt x="16" y="48"/>
                    <a:pt x="16" y="48"/>
                  </a:cubicBezTo>
                  <a:lnTo>
                    <a:pt x="13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13">
              <a:extLst>
                <a:ext uri="{FF2B5EF4-FFF2-40B4-BE49-F238E27FC236}">
                  <a16:creationId xmlns:a16="http://schemas.microsoft.com/office/drawing/2014/main" id="{2275C8B3-A262-A082-9B65-123A5029FE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5" y="329"/>
              <a:ext cx="26" cy="36"/>
            </a:xfrm>
            <a:custGeom>
              <a:avLst/>
              <a:gdLst>
                <a:gd name="T0" fmla="*/ 27 w 27"/>
                <a:gd name="T1" fmla="*/ 31 h 37"/>
                <a:gd name="T2" fmla="*/ 22 w 27"/>
                <a:gd name="T3" fmla="*/ 36 h 37"/>
                <a:gd name="T4" fmla="*/ 15 w 27"/>
                <a:gd name="T5" fmla="*/ 37 h 37"/>
                <a:gd name="T6" fmla="*/ 9 w 27"/>
                <a:gd name="T7" fmla="*/ 36 h 37"/>
                <a:gd name="T8" fmla="*/ 4 w 27"/>
                <a:gd name="T9" fmla="*/ 32 h 37"/>
                <a:gd name="T10" fmla="*/ 1 w 27"/>
                <a:gd name="T11" fmla="*/ 26 h 37"/>
                <a:gd name="T12" fmla="*/ 0 w 27"/>
                <a:gd name="T13" fmla="*/ 19 h 37"/>
                <a:gd name="T14" fmla="*/ 1 w 27"/>
                <a:gd name="T15" fmla="*/ 11 h 37"/>
                <a:gd name="T16" fmla="*/ 4 w 27"/>
                <a:gd name="T17" fmla="*/ 5 h 37"/>
                <a:gd name="T18" fmla="*/ 9 w 27"/>
                <a:gd name="T19" fmla="*/ 1 h 37"/>
                <a:gd name="T20" fmla="*/ 15 w 27"/>
                <a:gd name="T21" fmla="*/ 0 h 37"/>
                <a:gd name="T22" fmla="*/ 22 w 27"/>
                <a:gd name="T23" fmla="*/ 1 h 37"/>
                <a:gd name="T24" fmla="*/ 27 w 27"/>
                <a:gd name="T25" fmla="*/ 6 h 37"/>
                <a:gd name="T26" fmla="*/ 25 w 27"/>
                <a:gd name="T27" fmla="*/ 8 h 37"/>
                <a:gd name="T28" fmla="*/ 20 w 27"/>
                <a:gd name="T29" fmla="*/ 5 h 37"/>
                <a:gd name="T30" fmla="*/ 15 w 27"/>
                <a:gd name="T31" fmla="*/ 4 h 37"/>
                <a:gd name="T32" fmla="*/ 6 w 27"/>
                <a:gd name="T33" fmla="*/ 8 h 37"/>
                <a:gd name="T34" fmla="*/ 4 w 27"/>
                <a:gd name="T35" fmla="*/ 13 h 37"/>
                <a:gd name="T36" fmla="*/ 3 w 27"/>
                <a:gd name="T37" fmla="*/ 19 h 37"/>
                <a:gd name="T38" fmla="*/ 4 w 27"/>
                <a:gd name="T39" fmla="*/ 25 h 37"/>
                <a:gd name="T40" fmla="*/ 6 w 27"/>
                <a:gd name="T41" fmla="*/ 29 h 37"/>
                <a:gd name="T42" fmla="*/ 15 w 27"/>
                <a:gd name="T43" fmla="*/ 34 h 37"/>
                <a:gd name="T44" fmla="*/ 20 w 27"/>
                <a:gd name="T45" fmla="*/ 33 h 37"/>
                <a:gd name="T46" fmla="*/ 25 w 27"/>
                <a:gd name="T47" fmla="*/ 29 h 37"/>
                <a:gd name="T48" fmla="*/ 27 w 27"/>
                <a:gd name="T4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7" h="37">
                  <a:moveTo>
                    <a:pt x="27" y="31"/>
                  </a:moveTo>
                  <a:cubicBezTo>
                    <a:pt x="25" y="34"/>
                    <a:pt x="23" y="35"/>
                    <a:pt x="22" y="36"/>
                  </a:cubicBezTo>
                  <a:cubicBezTo>
                    <a:pt x="20" y="37"/>
                    <a:pt x="18" y="37"/>
                    <a:pt x="15" y="37"/>
                  </a:cubicBezTo>
                  <a:cubicBezTo>
                    <a:pt x="13" y="37"/>
                    <a:pt x="11" y="37"/>
                    <a:pt x="9" y="36"/>
                  </a:cubicBezTo>
                  <a:cubicBezTo>
                    <a:pt x="7" y="35"/>
                    <a:pt x="5" y="34"/>
                    <a:pt x="4" y="32"/>
                  </a:cubicBezTo>
                  <a:cubicBezTo>
                    <a:pt x="2" y="30"/>
                    <a:pt x="1" y="29"/>
                    <a:pt x="1" y="26"/>
                  </a:cubicBezTo>
                  <a:cubicBezTo>
                    <a:pt x="0" y="24"/>
                    <a:pt x="0" y="21"/>
                    <a:pt x="0" y="19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1" y="9"/>
                    <a:pt x="2" y="7"/>
                    <a:pt x="4" y="5"/>
                  </a:cubicBezTo>
                  <a:cubicBezTo>
                    <a:pt x="5" y="4"/>
                    <a:pt x="7" y="2"/>
                    <a:pt x="9" y="1"/>
                  </a:cubicBezTo>
                  <a:cubicBezTo>
                    <a:pt x="11" y="1"/>
                    <a:pt x="13" y="0"/>
                    <a:pt x="15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3" y="2"/>
                    <a:pt x="25" y="4"/>
                    <a:pt x="27" y="6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3" y="6"/>
                    <a:pt x="22" y="5"/>
                    <a:pt x="20" y="5"/>
                  </a:cubicBezTo>
                  <a:cubicBezTo>
                    <a:pt x="19" y="4"/>
                    <a:pt x="17" y="4"/>
                    <a:pt x="15" y="4"/>
                  </a:cubicBezTo>
                  <a:cubicBezTo>
                    <a:pt x="11" y="4"/>
                    <a:pt x="8" y="5"/>
                    <a:pt x="6" y="8"/>
                  </a:cubicBezTo>
                  <a:cubicBezTo>
                    <a:pt x="5" y="10"/>
                    <a:pt x="4" y="11"/>
                    <a:pt x="4" y="13"/>
                  </a:cubicBezTo>
                  <a:cubicBezTo>
                    <a:pt x="3" y="14"/>
                    <a:pt x="3" y="16"/>
                    <a:pt x="3" y="19"/>
                  </a:cubicBezTo>
                  <a:cubicBezTo>
                    <a:pt x="3" y="21"/>
                    <a:pt x="3" y="23"/>
                    <a:pt x="4" y="25"/>
                  </a:cubicBezTo>
                  <a:cubicBezTo>
                    <a:pt x="4" y="26"/>
                    <a:pt x="5" y="28"/>
                    <a:pt x="6" y="29"/>
                  </a:cubicBezTo>
                  <a:cubicBezTo>
                    <a:pt x="8" y="32"/>
                    <a:pt x="11" y="34"/>
                    <a:pt x="15" y="34"/>
                  </a:cubicBezTo>
                  <a:cubicBezTo>
                    <a:pt x="17" y="34"/>
                    <a:pt x="19" y="33"/>
                    <a:pt x="20" y="33"/>
                  </a:cubicBezTo>
                  <a:cubicBezTo>
                    <a:pt x="22" y="32"/>
                    <a:pt x="23" y="31"/>
                    <a:pt x="25" y="29"/>
                  </a:cubicBezTo>
                  <a:lnTo>
                    <a:pt x="27" y="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14">
              <a:extLst>
                <a:ext uri="{FF2B5EF4-FFF2-40B4-BE49-F238E27FC236}">
                  <a16:creationId xmlns:a16="http://schemas.microsoft.com/office/drawing/2014/main" id="{18508DBE-C70C-1D15-ECFB-C1BA421B08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9" y="314"/>
              <a:ext cx="27" cy="51"/>
            </a:xfrm>
            <a:custGeom>
              <a:avLst/>
              <a:gdLst>
                <a:gd name="T0" fmla="*/ 24 w 28"/>
                <a:gd name="T1" fmla="*/ 30 h 53"/>
                <a:gd name="T2" fmla="*/ 22 w 28"/>
                <a:gd name="T3" fmla="*/ 22 h 53"/>
                <a:gd name="T4" fmla="*/ 14 w 28"/>
                <a:gd name="T5" fmla="*/ 20 h 53"/>
                <a:gd name="T6" fmla="*/ 7 w 28"/>
                <a:gd name="T7" fmla="*/ 22 h 53"/>
                <a:gd name="T8" fmla="*/ 4 w 28"/>
                <a:gd name="T9" fmla="*/ 30 h 53"/>
                <a:gd name="T10" fmla="*/ 4 w 28"/>
                <a:gd name="T11" fmla="*/ 53 h 53"/>
                <a:gd name="T12" fmla="*/ 0 w 28"/>
                <a:gd name="T13" fmla="*/ 53 h 53"/>
                <a:gd name="T14" fmla="*/ 0 w 28"/>
                <a:gd name="T15" fmla="*/ 0 h 53"/>
                <a:gd name="T16" fmla="*/ 4 w 28"/>
                <a:gd name="T17" fmla="*/ 0 h 53"/>
                <a:gd name="T18" fmla="*/ 4 w 28"/>
                <a:gd name="T19" fmla="*/ 21 h 53"/>
                <a:gd name="T20" fmla="*/ 15 w 28"/>
                <a:gd name="T21" fmla="*/ 16 h 53"/>
                <a:gd name="T22" fmla="*/ 24 w 28"/>
                <a:gd name="T23" fmla="*/ 20 h 53"/>
                <a:gd name="T24" fmla="*/ 28 w 28"/>
                <a:gd name="T25" fmla="*/ 30 h 53"/>
                <a:gd name="T26" fmla="*/ 28 w 28"/>
                <a:gd name="T27" fmla="*/ 53 h 53"/>
                <a:gd name="T28" fmla="*/ 24 w 28"/>
                <a:gd name="T29" fmla="*/ 53 h 53"/>
                <a:gd name="T30" fmla="*/ 24 w 28"/>
                <a:gd name="T31" fmla="*/ 3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53">
                  <a:moveTo>
                    <a:pt x="24" y="30"/>
                  </a:moveTo>
                  <a:cubicBezTo>
                    <a:pt x="24" y="27"/>
                    <a:pt x="23" y="24"/>
                    <a:pt x="22" y="22"/>
                  </a:cubicBezTo>
                  <a:cubicBezTo>
                    <a:pt x="20" y="21"/>
                    <a:pt x="17" y="20"/>
                    <a:pt x="14" y="20"/>
                  </a:cubicBezTo>
                  <a:cubicBezTo>
                    <a:pt x="11" y="20"/>
                    <a:pt x="8" y="21"/>
                    <a:pt x="7" y="22"/>
                  </a:cubicBezTo>
                  <a:cubicBezTo>
                    <a:pt x="5" y="24"/>
                    <a:pt x="4" y="27"/>
                    <a:pt x="4" y="30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7" y="18"/>
                    <a:pt x="10" y="16"/>
                    <a:pt x="15" y="16"/>
                  </a:cubicBezTo>
                  <a:cubicBezTo>
                    <a:pt x="19" y="16"/>
                    <a:pt x="22" y="17"/>
                    <a:pt x="24" y="20"/>
                  </a:cubicBezTo>
                  <a:cubicBezTo>
                    <a:pt x="27" y="22"/>
                    <a:pt x="28" y="25"/>
                    <a:pt x="28" y="30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4" y="53"/>
                    <a:pt x="24" y="53"/>
                    <a:pt x="24" y="53"/>
                  </a:cubicBezTo>
                  <a:lnTo>
                    <a:pt x="24" y="3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6BCC55D-DE79-D609-1E4B-04F826F31B6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453" y="314"/>
              <a:ext cx="4" cy="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16">
              <a:extLst>
                <a:ext uri="{FF2B5EF4-FFF2-40B4-BE49-F238E27FC236}">
                  <a16:creationId xmlns:a16="http://schemas.microsoft.com/office/drawing/2014/main" id="{F30EE650-6114-806D-2E3F-2700DE1D59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8" y="329"/>
              <a:ext cx="27" cy="36"/>
            </a:xfrm>
            <a:custGeom>
              <a:avLst/>
              <a:gdLst>
                <a:gd name="T0" fmla="*/ 24 w 28"/>
                <a:gd name="T1" fmla="*/ 14 h 37"/>
                <a:gd name="T2" fmla="*/ 21 w 28"/>
                <a:gd name="T3" fmla="*/ 6 h 37"/>
                <a:gd name="T4" fmla="*/ 14 w 28"/>
                <a:gd name="T5" fmla="*/ 4 h 37"/>
                <a:gd name="T6" fmla="*/ 6 w 28"/>
                <a:gd name="T7" fmla="*/ 6 h 37"/>
                <a:gd name="T8" fmla="*/ 4 w 28"/>
                <a:gd name="T9" fmla="*/ 14 h 37"/>
                <a:gd name="T10" fmla="*/ 4 w 28"/>
                <a:gd name="T11" fmla="*/ 37 h 37"/>
                <a:gd name="T12" fmla="*/ 0 w 28"/>
                <a:gd name="T13" fmla="*/ 37 h 37"/>
                <a:gd name="T14" fmla="*/ 0 w 28"/>
                <a:gd name="T15" fmla="*/ 1 h 37"/>
                <a:gd name="T16" fmla="*/ 4 w 28"/>
                <a:gd name="T17" fmla="*/ 1 h 37"/>
                <a:gd name="T18" fmla="*/ 4 w 28"/>
                <a:gd name="T19" fmla="*/ 5 h 37"/>
                <a:gd name="T20" fmla="*/ 14 w 28"/>
                <a:gd name="T21" fmla="*/ 0 h 37"/>
                <a:gd name="T22" fmla="*/ 24 w 28"/>
                <a:gd name="T23" fmla="*/ 4 h 37"/>
                <a:gd name="T24" fmla="*/ 28 w 28"/>
                <a:gd name="T25" fmla="*/ 14 h 37"/>
                <a:gd name="T26" fmla="*/ 28 w 28"/>
                <a:gd name="T27" fmla="*/ 37 h 37"/>
                <a:gd name="T28" fmla="*/ 24 w 28"/>
                <a:gd name="T29" fmla="*/ 37 h 37"/>
                <a:gd name="T30" fmla="*/ 24 w 28"/>
                <a:gd name="T31" fmla="*/ 1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37">
                  <a:moveTo>
                    <a:pt x="24" y="14"/>
                  </a:moveTo>
                  <a:cubicBezTo>
                    <a:pt x="24" y="11"/>
                    <a:pt x="23" y="8"/>
                    <a:pt x="21" y="6"/>
                  </a:cubicBezTo>
                  <a:cubicBezTo>
                    <a:pt x="20" y="5"/>
                    <a:pt x="17" y="4"/>
                    <a:pt x="14" y="4"/>
                  </a:cubicBezTo>
                  <a:cubicBezTo>
                    <a:pt x="11" y="4"/>
                    <a:pt x="8" y="5"/>
                    <a:pt x="6" y="6"/>
                  </a:cubicBezTo>
                  <a:cubicBezTo>
                    <a:pt x="5" y="8"/>
                    <a:pt x="4" y="11"/>
                    <a:pt x="4" y="14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" y="2"/>
                    <a:pt x="10" y="0"/>
                    <a:pt x="14" y="0"/>
                  </a:cubicBezTo>
                  <a:cubicBezTo>
                    <a:pt x="18" y="0"/>
                    <a:pt x="22" y="1"/>
                    <a:pt x="24" y="4"/>
                  </a:cubicBezTo>
                  <a:cubicBezTo>
                    <a:pt x="26" y="6"/>
                    <a:pt x="28" y="9"/>
                    <a:pt x="28" y="14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4" y="37"/>
                    <a:pt x="24" y="37"/>
                    <a:pt x="24" y="37"/>
                  </a:cubicBezTo>
                  <a:lnTo>
                    <a:pt x="24" y="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17">
              <a:extLst>
                <a:ext uri="{FF2B5EF4-FFF2-40B4-BE49-F238E27FC236}">
                  <a16:creationId xmlns:a16="http://schemas.microsoft.com/office/drawing/2014/main" id="{7159F705-2CA9-BFD4-0610-E307DD0CBA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2" y="329"/>
              <a:ext cx="28" cy="36"/>
            </a:xfrm>
            <a:custGeom>
              <a:avLst/>
              <a:gdLst>
                <a:gd name="T0" fmla="*/ 29 w 29"/>
                <a:gd name="T1" fmla="*/ 26 h 37"/>
                <a:gd name="T2" fmla="*/ 25 w 29"/>
                <a:gd name="T3" fmla="*/ 34 h 37"/>
                <a:gd name="T4" fmla="*/ 15 w 29"/>
                <a:gd name="T5" fmla="*/ 37 h 37"/>
                <a:gd name="T6" fmla="*/ 6 w 29"/>
                <a:gd name="T7" fmla="*/ 36 h 37"/>
                <a:gd name="T8" fmla="*/ 0 w 29"/>
                <a:gd name="T9" fmla="*/ 32 h 37"/>
                <a:gd name="T10" fmla="*/ 3 w 29"/>
                <a:gd name="T11" fmla="*/ 29 h 37"/>
                <a:gd name="T12" fmla="*/ 14 w 29"/>
                <a:gd name="T13" fmla="*/ 34 h 37"/>
                <a:gd name="T14" fmla="*/ 25 w 29"/>
                <a:gd name="T15" fmla="*/ 26 h 37"/>
                <a:gd name="T16" fmla="*/ 24 w 29"/>
                <a:gd name="T17" fmla="*/ 22 h 37"/>
                <a:gd name="T18" fmla="*/ 18 w 29"/>
                <a:gd name="T19" fmla="*/ 20 h 37"/>
                <a:gd name="T20" fmla="*/ 12 w 29"/>
                <a:gd name="T21" fmla="*/ 20 h 37"/>
                <a:gd name="T22" fmla="*/ 2 w 29"/>
                <a:gd name="T23" fmla="*/ 10 h 37"/>
                <a:gd name="T24" fmla="*/ 5 w 29"/>
                <a:gd name="T25" fmla="*/ 3 h 37"/>
                <a:gd name="T26" fmla="*/ 15 w 29"/>
                <a:gd name="T27" fmla="*/ 0 h 37"/>
                <a:gd name="T28" fmla="*/ 22 w 29"/>
                <a:gd name="T29" fmla="*/ 1 h 37"/>
                <a:gd name="T30" fmla="*/ 27 w 29"/>
                <a:gd name="T31" fmla="*/ 4 h 37"/>
                <a:gd name="T32" fmla="*/ 25 w 29"/>
                <a:gd name="T33" fmla="*/ 7 h 37"/>
                <a:gd name="T34" fmla="*/ 15 w 29"/>
                <a:gd name="T35" fmla="*/ 4 h 37"/>
                <a:gd name="T36" fmla="*/ 8 w 29"/>
                <a:gd name="T37" fmla="*/ 5 h 37"/>
                <a:gd name="T38" fmla="*/ 5 w 29"/>
                <a:gd name="T39" fmla="*/ 10 h 37"/>
                <a:gd name="T40" fmla="*/ 7 w 29"/>
                <a:gd name="T41" fmla="*/ 15 h 37"/>
                <a:gd name="T42" fmla="*/ 13 w 29"/>
                <a:gd name="T43" fmla="*/ 16 h 37"/>
                <a:gd name="T44" fmla="*/ 18 w 29"/>
                <a:gd name="T45" fmla="*/ 17 h 37"/>
                <a:gd name="T46" fmla="*/ 23 w 29"/>
                <a:gd name="T47" fmla="*/ 18 h 37"/>
                <a:gd name="T48" fmla="*/ 26 w 29"/>
                <a:gd name="T49" fmla="*/ 19 h 37"/>
                <a:gd name="T50" fmla="*/ 28 w 29"/>
                <a:gd name="T51" fmla="*/ 22 h 37"/>
                <a:gd name="T52" fmla="*/ 29 w 29"/>
                <a:gd name="T53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37">
                  <a:moveTo>
                    <a:pt x="29" y="26"/>
                  </a:moveTo>
                  <a:cubicBezTo>
                    <a:pt x="29" y="30"/>
                    <a:pt x="28" y="32"/>
                    <a:pt x="25" y="34"/>
                  </a:cubicBezTo>
                  <a:cubicBezTo>
                    <a:pt x="23" y="36"/>
                    <a:pt x="19" y="37"/>
                    <a:pt x="15" y="37"/>
                  </a:cubicBezTo>
                  <a:cubicBezTo>
                    <a:pt x="11" y="37"/>
                    <a:pt x="9" y="37"/>
                    <a:pt x="6" y="36"/>
                  </a:cubicBezTo>
                  <a:cubicBezTo>
                    <a:pt x="4" y="35"/>
                    <a:pt x="2" y="34"/>
                    <a:pt x="0" y="32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2"/>
                    <a:pt x="9" y="34"/>
                    <a:pt x="14" y="34"/>
                  </a:cubicBezTo>
                  <a:cubicBezTo>
                    <a:pt x="22" y="34"/>
                    <a:pt x="25" y="31"/>
                    <a:pt x="25" y="26"/>
                  </a:cubicBezTo>
                  <a:cubicBezTo>
                    <a:pt x="25" y="24"/>
                    <a:pt x="25" y="23"/>
                    <a:pt x="24" y="22"/>
                  </a:cubicBezTo>
                  <a:cubicBezTo>
                    <a:pt x="22" y="21"/>
                    <a:pt x="21" y="21"/>
                    <a:pt x="1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5" y="19"/>
                    <a:pt x="2" y="16"/>
                    <a:pt x="2" y="10"/>
                  </a:cubicBezTo>
                  <a:cubicBezTo>
                    <a:pt x="2" y="7"/>
                    <a:pt x="3" y="5"/>
                    <a:pt x="5" y="3"/>
                  </a:cubicBezTo>
                  <a:cubicBezTo>
                    <a:pt x="7" y="1"/>
                    <a:pt x="11" y="0"/>
                    <a:pt x="15" y="0"/>
                  </a:cubicBezTo>
                  <a:cubicBezTo>
                    <a:pt x="17" y="0"/>
                    <a:pt x="19" y="1"/>
                    <a:pt x="22" y="1"/>
                  </a:cubicBezTo>
                  <a:cubicBezTo>
                    <a:pt x="24" y="2"/>
                    <a:pt x="25" y="3"/>
                    <a:pt x="27" y="4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2" y="5"/>
                    <a:pt x="18" y="4"/>
                    <a:pt x="15" y="4"/>
                  </a:cubicBezTo>
                  <a:cubicBezTo>
                    <a:pt x="12" y="4"/>
                    <a:pt x="9" y="4"/>
                    <a:pt x="8" y="5"/>
                  </a:cubicBezTo>
                  <a:cubicBezTo>
                    <a:pt x="6" y="6"/>
                    <a:pt x="5" y="8"/>
                    <a:pt x="5" y="10"/>
                  </a:cubicBezTo>
                  <a:cubicBezTo>
                    <a:pt x="5" y="12"/>
                    <a:pt x="6" y="14"/>
                    <a:pt x="7" y="15"/>
                  </a:cubicBezTo>
                  <a:cubicBezTo>
                    <a:pt x="8" y="16"/>
                    <a:pt x="10" y="16"/>
                    <a:pt x="13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20" y="17"/>
                    <a:pt x="21" y="17"/>
                    <a:pt x="23" y="18"/>
                  </a:cubicBezTo>
                  <a:cubicBezTo>
                    <a:pt x="24" y="18"/>
                    <a:pt x="25" y="19"/>
                    <a:pt x="26" y="19"/>
                  </a:cubicBezTo>
                  <a:cubicBezTo>
                    <a:pt x="27" y="20"/>
                    <a:pt x="28" y="21"/>
                    <a:pt x="28" y="22"/>
                  </a:cubicBezTo>
                  <a:cubicBezTo>
                    <a:pt x="29" y="23"/>
                    <a:pt x="29" y="25"/>
                    <a:pt x="29" y="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18">
              <a:extLst>
                <a:ext uri="{FF2B5EF4-FFF2-40B4-BE49-F238E27FC236}">
                  <a16:creationId xmlns:a16="http://schemas.microsoft.com/office/drawing/2014/main" id="{FFEB24CA-00AE-F136-EABA-67B809E421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34" y="319"/>
              <a:ext cx="15" cy="46"/>
            </a:xfrm>
            <a:custGeom>
              <a:avLst/>
              <a:gdLst>
                <a:gd name="T0" fmla="*/ 13 w 16"/>
                <a:gd name="T1" fmla="*/ 48 h 48"/>
                <a:gd name="T2" fmla="*/ 7 w 16"/>
                <a:gd name="T3" fmla="*/ 45 h 48"/>
                <a:gd name="T4" fmla="*/ 4 w 16"/>
                <a:gd name="T5" fmla="*/ 38 h 48"/>
                <a:gd name="T6" fmla="*/ 4 w 16"/>
                <a:gd name="T7" fmla="*/ 15 h 48"/>
                <a:gd name="T8" fmla="*/ 0 w 16"/>
                <a:gd name="T9" fmla="*/ 15 h 48"/>
                <a:gd name="T10" fmla="*/ 0 w 16"/>
                <a:gd name="T11" fmla="*/ 12 h 48"/>
                <a:gd name="T12" fmla="*/ 4 w 16"/>
                <a:gd name="T13" fmla="*/ 12 h 48"/>
                <a:gd name="T14" fmla="*/ 4 w 16"/>
                <a:gd name="T15" fmla="*/ 0 h 48"/>
                <a:gd name="T16" fmla="*/ 8 w 16"/>
                <a:gd name="T17" fmla="*/ 0 h 48"/>
                <a:gd name="T18" fmla="*/ 8 w 16"/>
                <a:gd name="T19" fmla="*/ 12 h 48"/>
                <a:gd name="T20" fmla="*/ 16 w 16"/>
                <a:gd name="T21" fmla="*/ 12 h 48"/>
                <a:gd name="T22" fmla="*/ 16 w 16"/>
                <a:gd name="T23" fmla="*/ 15 h 48"/>
                <a:gd name="T24" fmla="*/ 8 w 16"/>
                <a:gd name="T25" fmla="*/ 15 h 48"/>
                <a:gd name="T26" fmla="*/ 8 w 16"/>
                <a:gd name="T27" fmla="*/ 38 h 48"/>
                <a:gd name="T28" fmla="*/ 10 w 16"/>
                <a:gd name="T29" fmla="*/ 43 h 48"/>
                <a:gd name="T30" fmla="*/ 14 w 16"/>
                <a:gd name="T31" fmla="*/ 44 h 48"/>
                <a:gd name="T32" fmla="*/ 16 w 16"/>
                <a:gd name="T33" fmla="*/ 44 h 48"/>
                <a:gd name="T34" fmla="*/ 16 w 16"/>
                <a:gd name="T35" fmla="*/ 48 h 48"/>
                <a:gd name="T36" fmla="*/ 13 w 16"/>
                <a:gd name="T3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48">
                  <a:moveTo>
                    <a:pt x="13" y="48"/>
                  </a:moveTo>
                  <a:cubicBezTo>
                    <a:pt x="10" y="48"/>
                    <a:pt x="8" y="47"/>
                    <a:pt x="7" y="45"/>
                  </a:cubicBezTo>
                  <a:cubicBezTo>
                    <a:pt x="5" y="43"/>
                    <a:pt x="4" y="41"/>
                    <a:pt x="4" y="38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40"/>
                    <a:pt x="9" y="42"/>
                    <a:pt x="10" y="43"/>
                  </a:cubicBezTo>
                  <a:cubicBezTo>
                    <a:pt x="10" y="44"/>
                    <a:pt x="12" y="44"/>
                    <a:pt x="14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6" y="48"/>
                    <a:pt x="16" y="48"/>
                    <a:pt x="16" y="48"/>
                  </a:cubicBezTo>
                  <a:lnTo>
                    <a:pt x="13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19">
              <a:extLst>
                <a:ext uri="{FF2B5EF4-FFF2-40B4-BE49-F238E27FC236}">
                  <a16:creationId xmlns:a16="http://schemas.microsoft.com/office/drawing/2014/main" id="{3E25C47C-090E-A412-7611-5516D0A232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57" y="314"/>
              <a:ext cx="5" cy="51"/>
            </a:xfrm>
            <a:custGeom>
              <a:avLst/>
              <a:gdLst>
                <a:gd name="T0" fmla="*/ 0 w 5"/>
                <a:gd name="T1" fmla="*/ 0 h 51"/>
                <a:gd name="T2" fmla="*/ 5 w 5"/>
                <a:gd name="T3" fmla="*/ 0 h 51"/>
                <a:gd name="T4" fmla="*/ 5 w 5"/>
                <a:gd name="T5" fmla="*/ 4 h 51"/>
                <a:gd name="T6" fmla="*/ 0 w 5"/>
                <a:gd name="T7" fmla="*/ 4 h 51"/>
                <a:gd name="T8" fmla="*/ 0 w 5"/>
                <a:gd name="T9" fmla="*/ 0 h 51"/>
                <a:gd name="T10" fmla="*/ 1 w 5"/>
                <a:gd name="T11" fmla="*/ 16 h 51"/>
                <a:gd name="T12" fmla="*/ 4 w 5"/>
                <a:gd name="T13" fmla="*/ 16 h 51"/>
                <a:gd name="T14" fmla="*/ 4 w 5"/>
                <a:gd name="T15" fmla="*/ 51 h 51"/>
                <a:gd name="T16" fmla="*/ 1 w 5"/>
                <a:gd name="T17" fmla="*/ 51 h 51"/>
                <a:gd name="T18" fmla="*/ 1 w 5"/>
                <a:gd name="T19" fmla="*/ 1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51">
                  <a:moveTo>
                    <a:pt x="0" y="0"/>
                  </a:moveTo>
                  <a:lnTo>
                    <a:pt x="5" y="0"/>
                  </a:lnTo>
                  <a:lnTo>
                    <a:pt x="5" y="4"/>
                  </a:lnTo>
                  <a:lnTo>
                    <a:pt x="0" y="4"/>
                  </a:lnTo>
                  <a:lnTo>
                    <a:pt x="0" y="0"/>
                  </a:lnTo>
                  <a:close/>
                  <a:moveTo>
                    <a:pt x="1" y="16"/>
                  </a:moveTo>
                  <a:lnTo>
                    <a:pt x="4" y="16"/>
                  </a:lnTo>
                  <a:lnTo>
                    <a:pt x="4" y="51"/>
                  </a:lnTo>
                  <a:lnTo>
                    <a:pt x="1" y="51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Freeform 20">
              <a:extLst>
                <a:ext uri="{FF2B5EF4-FFF2-40B4-BE49-F238E27FC236}">
                  <a16:creationId xmlns:a16="http://schemas.microsoft.com/office/drawing/2014/main" id="{F8D37886-EDD5-095A-CF47-72C27CD470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69" y="319"/>
              <a:ext cx="16" cy="46"/>
            </a:xfrm>
            <a:custGeom>
              <a:avLst/>
              <a:gdLst>
                <a:gd name="T0" fmla="*/ 13 w 17"/>
                <a:gd name="T1" fmla="*/ 48 h 48"/>
                <a:gd name="T2" fmla="*/ 7 w 17"/>
                <a:gd name="T3" fmla="*/ 45 h 48"/>
                <a:gd name="T4" fmla="*/ 5 w 17"/>
                <a:gd name="T5" fmla="*/ 38 h 48"/>
                <a:gd name="T6" fmla="*/ 5 w 17"/>
                <a:gd name="T7" fmla="*/ 15 h 48"/>
                <a:gd name="T8" fmla="*/ 0 w 17"/>
                <a:gd name="T9" fmla="*/ 15 h 48"/>
                <a:gd name="T10" fmla="*/ 0 w 17"/>
                <a:gd name="T11" fmla="*/ 12 h 48"/>
                <a:gd name="T12" fmla="*/ 5 w 17"/>
                <a:gd name="T13" fmla="*/ 12 h 48"/>
                <a:gd name="T14" fmla="*/ 5 w 17"/>
                <a:gd name="T15" fmla="*/ 0 h 48"/>
                <a:gd name="T16" fmla="*/ 9 w 17"/>
                <a:gd name="T17" fmla="*/ 0 h 48"/>
                <a:gd name="T18" fmla="*/ 9 w 17"/>
                <a:gd name="T19" fmla="*/ 12 h 48"/>
                <a:gd name="T20" fmla="*/ 17 w 17"/>
                <a:gd name="T21" fmla="*/ 12 h 48"/>
                <a:gd name="T22" fmla="*/ 17 w 17"/>
                <a:gd name="T23" fmla="*/ 15 h 48"/>
                <a:gd name="T24" fmla="*/ 9 w 17"/>
                <a:gd name="T25" fmla="*/ 15 h 48"/>
                <a:gd name="T26" fmla="*/ 9 w 17"/>
                <a:gd name="T27" fmla="*/ 38 h 48"/>
                <a:gd name="T28" fmla="*/ 10 w 17"/>
                <a:gd name="T29" fmla="*/ 43 h 48"/>
                <a:gd name="T30" fmla="*/ 14 w 17"/>
                <a:gd name="T31" fmla="*/ 44 h 48"/>
                <a:gd name="T32" fmla="*/ 17 w 17"/>
                <a:gd name="T33" fmla="*/ 44 h 48"/>
                <a:gd name="T34" fmla="*/ 17 w 17"/>
                <a:gd name="T35" fmla="*/ 48 h 48"/>
                <a:gd name="T36" fmla="*/ 13 w 17"/>
                <a:gd name="T3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" h="48">
                  <a:moveTo>
                    <a:pt x="13" y="48"/>
                  </a:moveTo>
                  <a:cubicBezTo>
                    <a:pt x="11" y="48"/>
                    <a:pt x="8" y="47"/>
                    <a:pt x="7" y="45"/>
                  </a:cubicBezTo>
                  <a:cubicBezTo>
                    <a:pt x="5" y="43"/>
                    <a:pt x="5" y="41"/>
                    <a:pt x="5" y="38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40"/>
                    <a:pt x="9" y="42"/>
                    <a:pt x="10" y="43"/>
                  </a:cubicBezTo>
                  <a:cubicBezTo>
                    <a:pt x="11" y="44"/>
                    <a:pt x="12" y="44"/>
                    <a:pt x="14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17" y="48"/>
                    <a:pt x="17" y="48"/>
                    <a:pt x="17" y="48"/>
                  </a:cubicBezTo>
                  <a:lnTo>
                    <a:pt x="13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21">
              <a:extLst>
                <a:ext uri="{FF2B5EF4-FFF2-40B4-BE49-F238E27FC236}">
                  <a16:creationId xmlns:a16="http://schemas.microsoft.com/office/drawing/2014/main" id="{C9C8786F-3C70-B0A2-849F-A913059FD9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3" y="330"/>
              <a:ext cx="26" cy="35"/>
            </a:xfrm>
            <a:custGeom>
              <a:avLst/>
              <a:gdLst>
                <a:gd name="T0" fmla="*/ 23 w 27"/>
                <a:gd name="T1" fmla="*/ 31 h 36"/>
                <a:gd name="T2" fmla="*/ 13 w 27"/>
                <a:gd name="T3" fmla="*/ 36 h 36"/>
                <a:gd name="T4" fmla="*/ 3 w 27"/>
                <a:gd name="T5" fmla="*/ 33 h 36"/>
                <a:gd name="T6" fmla="*/ 0 w 27"/>
                <a:gd name="T7" fmla="*/ 23 h 36"/>
                <a:gd name="T8" fmla="*/ 0 w 27"/>
                <a:gd name="T9" fmla="*/ 0 h 36"/>
                <a:gd name="T10" fmla="*/ 3 w 27"/>
                <a:gd name="T11" fmla="*/ 0 h 36"/>
                <a:gd name="T12" fmla="*/ 3 w 27"/>
                <a:gd name="T13" fmla="*/ 22 h 36"/>
                <a:gd name="T14" fmla="*/ 6 w 27"/>
                <a:gd name="T15" fmla="*/ 30 h 36"/>
                <a:gd name="T16" fmla="*/ 13 w 27"/>
                <a:gd name="T17" fmla="*/ 33 h 36"/>
                <a:gd name="T18" fmla="*/ 21 w 27"/>
                <a:gd name="T19" fmla="*/ 30 h 36"/>
                <a:gd name="T20" fmla="*/ 23 w 27"/>
                <a:gd name="T21" fmla="*/ 22 h 36"/>
                <a:gd name="T22" fmla="*/ 23 w 27"/>
                <a:gd name="T23" fmla="*/ 0 h 36"/>
                <a:gd name="T24" fmla="*/ 27 w 27"/>
                <a:gd name="T25" fmla="*/ 0 h 36"/>
                <a:gd name="T26" fmla="*/ 27 w 27"/>
                <a:gd name="T27" fmla="*/ 36 h 36"/>
                <a:gd name="T28" fmla="*/ 23 w 27"/>
                <a:gd name="T29" fmla="*/ 36 h 36"/>
                <a:gd name="T30" fmla="*/ 23 w 27"/>
                <a:gd name="T31" fmla="*/ 3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36">
                  <a:moveTo>
                    <a:pt x="23" y="31"/>
                  </a:moveTo>
                  <a:cubicBezTo>
                    <a:pt x="21" y="34"/>
                    <a:pt x="17" y="36"/>
                    <a:pt x="13" y="36"/>
                  </a:cubicBezTo>
                  <a:cubicBezTo>
                    <a:pt x="9" y="36"/>
                    <a:pt x="6" y="35"/>
                    <a:pt x="3" y="33"/>
                  </a:cubicBezTo>
                  <a:cubicBezTo>
                    <a:pt x="1" y="30"/>
                    <a:pt x="0" y="27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5"/>
                    <a:pt x="4" y="28"/>
                    <a:pt x="6" y="30"/>
                  </a:cubicBezTo>
                  <a:cubicBezTo>
                    <a:pt x="7" y="32"/>
                    <a:pt x="10" y="33"/>
                    <a:pt x="13" y="33"/>
                  </a:cubicBezTo>
                  <a:cubicBezTo>
                    <a:pt x="16" y="33"/>
                    <a:pt x="19" y="32"/>
                    <a:pt x="21" y="30"/>
                  </a:cubicBezTo>
                  <a:cubicBezTo>
                    <a:pt x="22" y="28"/>
                    <a:pt x="23" y="25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3" y="36"/>
                    <a:pt x="23" y="36"/>
                    <a:pt x="23" y="36"/>
                  </a:cubicBezTo>
                  <a:lnTo>
                    <a:pt x="23" y="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Freeform 22">
              <a:extLst>
                <a:ext uri="{FF2B5EF4-FFF2-40B4-BE49-F238E27FC236}">
                  <a16:creationId xmlns:a16="http://schemas.microsoft.com/office/drawing/2014/main" id="{D64D3357-07AD-EA77-6E68-59ED6D732C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27" y="319"/>
              <a:ext cx="15" cy="46"/>
            </a:xfrm>
            <a:custGeom>
              <a:avLst/>
              <a:gdLst>
                <a:gd name="T0" fmla="*/ 13 w 16"/>
                <a:gd name="T1" fmla="*/ 48 h 48"/>
                <a:gd name="T2" fmla="*/ 7 w 16"/>
                <a:gd name="T3" fmla="*/ 45 h 48"/>
                <a:gd name="T4" fmla="*/ 4 w 16"/>
                <a:gd name="T5" fmla="*/ 38 h 48"/>
                <a:gd name="T6" fmla="*/ 4 w 16"/>
                <a:gd name="T7" fmla="*/ 15 h 48"/>
                <a:gd name="T8" fmla="*/ 0 w 16"/>
                <a:gd name="T9" fmla="*/ 15 h 48"/>
                <a:gd name="T10" fmla="*/ 0 w 16"/>
                <a:gd name="T11" fmla="*/ 12 h 48"/>
                <a:gd name="T12" fmla="*/ 4 w 16"/>
                <a:gd name="T13" fmla="*/ 12 h 48"/>
                <a:gd name="T14" fmla="*/ 4 w 16"/>
                <a:gd name="T15" fmla="*/ 0 h 48"/>
                <a:gd name="T16" fmla="*/ 8 w 16"/>
                <a:gd name="T17" fmla="*/ 0 h 48"/>
                <a:gd name="T18" fmla="*/ 8 w 16"/>
                <a:gd name="T19" fmla="*/ 12 h 48"/>
                <a:gd name="T20" fmla="*/ 16 w 16"/>
                <a:gd name="T21" fmla="*/ 12 h 48"/>
                <a:gd name="T22" fmla="*/ 16 w 16"/>
                <a:gd name="T23" fmla="*/ 15 h 48"/>
                <a:gd name="T24" fmla="*/ 8 w 16"/>
                <a:gd name="T25" fmla="*/ 15 h 48"/>
                <a:gd name="T26" fmla="*/ 8 w 16"/>
                <a:gd name="T27" fmla="*/ 38 h 48"/>
                <a:gd name="T28" fmla="*/ 10 w 16"/>
                <a:gd name="T29" fmla="*/ 43 h 48"/>
                <a:gd name="T30" fmla="*/ 14 w 16"/>
                <a:gd name="T31" fmla="*/ 44 h 48"/>
                <a:gd name="T32" fmla="*/ 16 w 16"/>
                <a:gd name="T33" fmla="*/ 44 h 48"/>
                <a:gd name="T34" fmla="*/ 16 w 16"/>
                <a:gd name="T35" fmla="*/ 48 h 48"/>
                <a:gd name="T36" fmla="*/ 13 w 16"/>
                <a:gd name="T3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48">
                  <a:moveTo>
                    <a:pt x="13" y="48"/>
                  </a:moveTo>
                  <a:cubicBezTo>
                    <a:pt x="10" y="48"/>
                    <a:pt x="8" y="47"/>
                    <a:pt x="7" y="45"/>
                  </a:cubicBezTo>
                  <a:cubicBezTo>
                    <a:pt x="5" y="43"/>
                    <a:pt x="4" y="41"/>
                    <a:pt x="4" y="38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40"/>
                    <a:pt x="9" y="42"/>
                    <a:pt x="10" y="43"/>
                  </a:cubicBezTo>
                  <a:cubicBezTo>
                    <a:pt x="10" y="44"/>
                    <a:pt x="12" y="44"/>
                    <a:pt x="14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6" y="48"/>
                    <a:pt x="16" y="48"/>
                    <a:pt x="16" y="48"/>
                  </a:cubicBezTo>
                  <a:lnTo>
                    <a:pt x="13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23">
              <a:extLst>
                <a:ext uri="{FF2B5EF4-FFF2-40B4-BE49-F238E27FC236}">
                  <a16:creationId xmlns:a16="http://schemas.microsoft.com/office/drawing/2014/main" id="{FC3F82D4-61A1-74DA-6F8E-6E9FC6DA8C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48" y="329"/>
              <a:ext cx="28" cy="36"/>
            </a:xfrm>
            <a:custGeom>
              <a:avLst/>
              <a:gdLst>
                <a:gd name="T0" fmla="*/ 4 w 29"/>
                <a:gd name="T1" fmla="*/ 19 h 37"/>
                <a:gd name="T2" fmla="*/ 7 w 29"/>
                <a:gd name="T3" fmla="*/ 30 h 37"/>
                <a:gd name="T4" fmla="*/ 16 w 29"/>
                <a:gd name="T5" fmla="*/ 34 h 37"/>
                <a:gd name="T6" fmla="*/ 21 w 29"/>
                <a:gd name="T7" fmla="*/ 33 h 37"/>
                <a:gd name="T8" fmla="*/ 26 w 29"/>
                <a:gd name="T9" fmla="*/ 29 h 37"/>
                <a:gd name="T10" fmla="*/ 29 w 29"/>
                <a:gd name="T11" fmla="*/ 31 h 37"/>
                <a:gd name="T12" fmla="*/ 26 w 29"/>
                <a:gd name="T13" fmla="*/ 34 h 37"/>
                <a:gd name="T14" fmla="*/ 23 w 29"/>
                <a:gd name="T15" fmla="*/ 36 h 37"/>
                <a:gd name="T16" fmla="*/ 20 w 29"/>
                <a:gd name="T17" fmla="*/ 37 h 37"/>
                <a:gd name="T18" fmla="*/ 16 w 29"/>
                <a:gd name="T19" fmla="*/ 37 h 37"/>
                <a:gd name="T20" fmla="*/ 4 w 29"/>
                <a:gd name="T21" fmla="*/ 32 h 37"/>
                <a:gd name="T22" fmla="*/ 0 w 29"/>
                <a:gd name="T23" fmla="*/ 19 h 37"/>
                <a:gd name="T24" fmla="*/ 4 w 29"/>
                <a:gd name="T25" fmla="*/ 5 h 37"/>
                <a:gd name="T26" fmla="*/ 15 w 29"/>
                <a:gd name="T27" fmla="*/ 0 h 37"/>
                <a:gd name="T28" fmla="*/ 25 w 29"/>
                <a:gd name="T29" fmla="*/ 5 h 37"/>
                <a:gd name="T30" fmla="*/ 29 w 29"/>
                <a:gd name="T31" fmla="*/ 18 h 37"/>
                <a:gd name="T32" fmla="*/ 29 w 29"/>
                <a:gd name="T33" fmla="*/ 19 h 37"/>
                <a:gd name="T34" fmla="*/ 4 w 29"/>
                <a:gd name="T35" fmla="*/ 19 h 37"/>
                <a:gd name="T36" fmla="*/ 25 w 29"/>
                <a:gd name="T37" fmla="*/ 16 h 37"/>
                <a:gd name="T38" fmla="*/ 25 w 29"/>
                <a:gd name="T39" fmla="*/ 14 h 37"/>
                <a:gd name="T40" fmla="*/ 25 w 29"/>
                <a:gd name="T41" fmla="*/ 13 h 37"/>
                <a:gd name="T42" fmla="*/ 25 w 29"/>
                <a:gd name="T43" fmla="*/ 11 h 37"/>
                <a:gd name="T44" fmla="*/ 24 w 29"/>
                <a:gd name="T45" fmla="*/ 10 h 37"/>
                <a:gd name="T46" fmla="*/ 20 w 29"/>
                <a:gd name="T47" fmla="*/ 5 h 37"/>
                <a:gd name="T48" fmla="*/ 15 w 29"/>
                <a:gd name="T49" fmla="*/ 4 h 37"/>
                <a:gd name="T50" fmla="*/ 9 w 29"/>
                <a:gd name="T51" fmla="*/ 5 h 37"/>
                <a:gd name="T52" fmla="*/ 5 w 29"/>
                <a:gd name="T53" fmla="*/ 10 h 37"/>
                <a:gd name="T54" fmla="*/ 5 w 29"/>
                <a:gd name="T55" fmla="*/ 11 h 37"/>
                <a:gd name="T56" fmla="*/ 5 w 29"/>
                <a:gd name="T57" fmla="*/ 13 h 37"/>
                <a:gd name="T58" fmla="*/ 4 w 29"/>
                <a:gd name="T59" fmla="*/ 14 h 37"/>
                <a:gd name="T60" fmla="*/ 4 w 29"/>
                <a:gd name="T61" fmla="*/ 16 h 37"/>
                <a:gd name="T62" fmla="*/ 25 w 29"/>
                <a:gd name="T63" fmla="*/ 1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37">
                  <a:moveTo>
                    <a:pt x="4" y="19"/>
                  </a:moveTo>
                  <a:cubicBezTo>
                    <a:pt x="4" y="24"/>
                    <a:pt x="5" y="28"/>
                    <a:pt x="7" y="30"/>
                  </a:cubicBezTo>
                  <a:cubicBezTo>
                    <a:pt x="9" y="32"/>
                    <a:pt x="12" y="34"/>
                    <a:pt x="16" y="34"/>
                  </a:cubicBezTo>
                  <a:cubicBezTo>
                    <a:pt x="18" y="34"/>
                    <a:pt x="20" y="33"/>
                    <a:pt x="21" y="33"/>
                  </a:cubicBezTo>
                  <a:cubicBezTo>
                    <a:pt x="23" y="32"/>
                    <a:pt x="24" y="31"/>
                    <a:pt x="26" y="29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8" y="32"/>
                    <a:pt x="27" y="33"/>
                    <a:pt x="26" y="34"/>
                  </a:cubicBezTo>
                  <a:cubicBezTo>
                    <a:pt x="25" y="35"/>
                    <a:pt x="24" y="35"/>
                    <a:pt x="23" y="36"/>
                  </a:cubicBezTo>
                  <a:cubicBezTo>
                    <a:pt x="22" y="36"/>
                    <a:pt x="21" y="36"/>
                    <a:pt x="20" y="37"/>
                  </a:cubicBezTo>
                  <a:cubicBezTo>
                    <a:pt x="18" y="37"/>
                    <a:pt x="17" y="37"/>
                    <a:pt x="16" y="37"/>
                  </a:cubicBezTo>
                  <a:cubicBezTo>
                    <a:pt x="11" y="37"/>
                    <a:pt x="7" y="35"/>
                    <a:pt x="4" y="32"/>
                  </a:cubicBezTo>
                  <a:cubicBezTo>
                    <a:pt x="2" y="29"/>
                    <a:pt x="0" y="25"/>
                    <a:pt x="0" y="19"/>
                  </a:cubicBezTo>
                  <a:cubicBezTo>
                    <a:pt x="0" y="13"/>
                    <a:pt x="2" y="8"/>
                    <a:pt x="4" y="5"/>
                  </a:cubicBezTo>
                  <a:cubicBezTo>
                    <a:pt x="7" y="2"/>
                    <a:pt x="10" y="0"/>
                    <a:pt x="15" y="0"/>
                  </a:cubicBezTo>
                  <a:cubicBezTo>
                    <a:pt x="19" y="0"/>
                    <a:pt x="23" y="2"/>
                    <a:pt x="25" y="5"/>
                  </a:cubicBezTo>
                  <a:cubicBezTo>
                    <a:pt x="28" y="8"/>
                    <a:pt x="29" y="12"/>
                    <a:pt x="29" y="18"/>
                  </a:cubicBezTo>
                  <a:cubicBezTo>
                    <a:pt x="29" y="19"/>
                    <a:pt x="29" y="19"/>
                    <a:pt x="29" y="19"/>
                  </a:cubicBezTo>
                  <a:lnTo>
                    <a:pt x="4" y="19"/>
                  </a:lnTo>
                  <a:close/>
                  <a:moveTo>
                    <a:pt x="25" y="16"/>
                  </a:moveTo>
                  <a:cubicBezTo>
                    <a:pt x="25" y="16"/>
                    <a:pt x="25" y="15"/>
                    <a:pt x="25" y="14"/>
                  </a:cubicBezTo>
                  <a:cubicBezTo>
                    <a:pt x="25" y="14"/>
                    <a:pt x="25" y="13"/>
                    <a:pt x="25" y="13"/>
                  </a:cubicBezTo>
                  <a:cubicBezTo>
                    <a:pt x="25" y="12"/>
                    <a:pt x="25" y="12"/>
                    <a:pt x="25" y="11"/>
                  </a:cubicBezTo>
                  <a:cubicBezTo>
                    <a:pt x="24" y="11"/>
                    <a:pt x="24" y="10"/>
                    <a:pt x="24" y="10"/>
                  </a:cubicBezTo>
                  <a:cubicBezTo>
                    <a:pt x="23" y="8"/>
                    <a:pt x="22" y="6"/>
                    <a:pt x="20" y="5"/>
                  </a:cubicBezTo>
                  <a:cubicBezTo>
                    <a:pt x="19" y="4"/>
                    <a:pt x="17" y="4"/>
                    <a:pt x="15" y="4"/>
                  </a:cubicBezTo>
                  <a:cubicBezTo>
                    <a:pt x="13" y="4"/>
                    <a:pt x="11" y="4"/>
                    <a:pt x="9" y="5"/>
                  </a:cubicBezTo>
                  <a:cubicBezTo>
                    <a:pt x="7" y="6"/>
                    <a:pt x="6" y="8"/>
                    <a:pt x="5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2"/>
                    <a:pt x="5" y="12"/>
                    <a:pt x="5" y="13"/>
                  </a:cubicBezTo>
                  <a:cubicBezTo>
                    <a:pt x="4" y="13"/>
                    <a:pt x="4" y="14"/>
                    <a:pt x="4" y="14"/>
                  </a:cubicBezTo>
                  <a:cubicBezTo>
                    <a:pt x="4" y="15"/>
                    <a:pt x="4" y="15"/>
                    <a:pt x="4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24">
              <a:extLst>
                <a:ext uri="{FF2B5EF4-FFF2-40B4-BE49-F238E27FC236}">
                  <a16:creationId xmlns:a16="http://schemas.microsoft.com/office/drawing/2014/main" id="{2D606B06-569E-591B-C15F-D628675E08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97" y="314"/>
              <a:ext cx="16" cy="51"/>
            </a:xfrm>
            <a:custGeom>
              <a:avLst/>
              <a:gdLst>
                <a:gd name="T0" fmla="*/ 9 w 17"/>
                <a:gd name="T1" fmla="*/ 53 h 53"/>
                <a:gd name="T2" fmla="*/ 5 w 17"/>
                <a:gd name="T3" fmla="*/ 53 h 53"/>
                <a:gd name="T4" fmla="*/ 5 w 17"/>
                <a:gd name="T5" fmla="*/ 20 h 53"/>
                <a:gd name="T6" fmla="*/ 0 w 17"/>
                <a:gd name="T7" fmla="*/ 20 h 53"/>
                <a:gd name="T8" fmla="*/ 0 w 17"/>
                <a:gd name="T9" fmla="*/ 17 h 53"/>
                <a:gd name="T10" fmla="*/ 5 w 17"/>
                <a:gd name="T11" fmla="*/ 17 h 53"/>
                <a:gd name="T12" fmla="*/ 5 w 17"/>
                <a:gd name="T13" fmla="*/ 9 h 53"/>
                <a:gd name="T14" fmla="*/ 8 w 17"/>
                <a:gd name="T15" fmla="*/ 2 h 53"/>
                <a:gd name="T16" fmla="*/ 14 w 17"/>
                <a:gd name="T17" fmla="*/ 0 h 53"/>
                <a:gd name="T18" fmla="*/ 17 w 17"/>
                <a:gd name="T19" fmla="*/ 0 h 53"/>
                <a:gd name="T20" fmla="*/ 17 w 17"/>
                <a:gd name="T21" fmla="*/ 3 h 53"/>
                <a:gd name="T22" fmla="*/ 15 w 17"/>
                <a:gd name="T23" fmla="*/ 3 h 53"/>
                <a:gd name="T24" fmla="*/ 10 w 17"/>
                <a:gd name="T25" fmla="*/ 4 h 53"/>
                <a:gd name="T26" fmla="*/ 9 w 17"/>
                <a:gd name="T27" fmla="*/ 9 h 53"/>
                <a:gd name="T28" fmla="*/ 9 w 17"/>
                <a:gd name="T29" fmla="*/ 17 h 53"/>
                <a:gd name="T30" fmla="*/ 17 w 17"/>
                <a:gd name="T31" fmla="*/ 17 h 53"/>
                <a:gd name="T32" fmla="*/ 17 w 17"/>
                <a:gd name="T33" fmla="*/ 20 h 53"/>
                <a:gd name="T34" fmla="*/ 9 w 17"/>
                <a:gd name="T35" fmla="*/ 20 h 53"/>
                <a:gd name="T36" fmla="*/ 9 w 17"/>
                <a:gd name="T37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" h="53">
                  <a:moveTo>
                    <a:pt x="9" y="53"/>
                  </a:moveTo>
                  <a:cubicBezTo>
                    <a:pt x="5" y="53"/>
                    <a:pt x="5" y="53"/>
                    <a:pt x="5" y="53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6"/>
                    <a:pt x="6" y="4"/>
                    <a:pt x="8" y="2"/>
                  </a:cubicBezTo>
                  <a:cubicBezTo>
                    <a:pt x="9" y="0"/>
                    <a:pt x="11" y="0"/>
                    <a:pt x="1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3" y="3"/>
                    <a:pt x="11" y="3"/>
                    <a:pt x="10" y="4"/>
                  </a:cubicBezTo>
                  <a:cubicBezTo>
                    <a:pt x="10" y="6"/>
                    <a:pt x="9" y="7"/>
                    <a:pt x="9" y="9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9" y="20"/>
                    <a:pt x="9" y="20"/>
                    <a:pt x="9" y="20"/>
                  </a:cubicBezTo>
                  <a:lnTo>
                    <a:pt x="9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25">
              <a:extLst>
                <a:ext uri="{FF2B5EF4-FFF2-40B4-BE49-F238E27FC236}">
                  <a16:creationId xmlns:a16="http://schemas.microsoft.com/office/drawing/2014/main" id="{510AEC83-B179-7D8E-A2B6-7CA910E589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717" y="329"/>
              <a:ext cx="27" cy="36"/>
            </a:xfrm>
            <a:custGeom>
              <a:avLst/>
              <a:gdLst>
                <a:gd name="T0" fmla="*/ 28 w 28"/>
                <a:gd name="T1" fmla="*/ 19 h 37"/>
                <a:gd name="T2" fmla="*/ 28 w 28"/>
                <a:gd name="T3" fmla="*/ 26 h 37"/>
                <a:gd name="T4" fmla="*/ 24 w 28"/>
                <a:gd name="T5" fmla="*/ 33 h 37"/>
                <a:gd name="T6" fmla="*/ 14 w 28"/>
                <a:gd name="T7" fmla="*/ 37 h 37"/>
                <a:gd name="T8" fmla="*/ 4 w 28"/>
                <a:gd name="T9" fmla="*/ 33 h 37"/>
                <a:gd name="T10" fmla="*/ 0 w 28"/>
                <a:gd name="T11" fmla="*/ 26 h 37"/>
                <a:gd name="T12" fmla="*/ 0 w 28"/>
                <a:gd name="T13" fmla="*/ 19 h 37"/>
                <a:gd name="T14" fmla="*/ 0 w 28"/>
                <a:gd name="T15" fmla="*/ 11 h 37"/>
                <a:gd name="T16" fmla="*/ 4 w 28"/>
                <a:gd name="T17" fmla="*/ 4 h 37"/>
                <a:gd name="T18" fmla="*/ 14 w 28"/>
                <a:gd name="T19" fmla="*/ 0 h 37"/>
                <a:gd name="T20" fmla="*/ 24 w 28"/>
                <a:gd name="T21" fmla="*/ 4 h 37"/>
                <a:gd name="T22" fmla="*/ 28 w 28"/>
                <a:gd name="T23" fmla="*/ 11 h 37"/>
                <a:gd name="T24" fmla="*/ 28 w 28"/>
                <a:gd name="T25" fmla="*/ 19 h 37"/>
                <a:gd name="T26" fmla="*/ 25 w 28"/>
                <a:gd name="T27" fmla="*/ 19 h 37"/>
                <a:gd name="T28" fmla="*/ 25 w 28"/>
                <a:gd name="T29" fmla="*/ 15 h 37"/>
                <a:gd name="T30" fmla="*/ 24 w 28"/>
                <a:gd name="T31" fmla="*/ 12 h 37"/>
                <a:gd name="T32" fmla="*/ 23 w 28"/>
                <a:gd name="T33" fmla="*/ 9 h 37"/>
                <a:gd name="T34" fmla="*/ 21 w 28"/>
                <a:gd name="T35" fmla="*/ 7 h 37"/>
                <a:gd name="T36" fmla="*/ 14 w 28"/>
                <a:gd name="T37" fmla="*/ 4 h 37"/>
                <a:gd name="T38" fmla="*/ 7 w 28"/>
                <a:gd name="T39" fmla="*/ 7 h 37"/>
                <a:gd name="T40" fmla="*/ 5 w 28"/>
                <a:gd name="T41" fmla="*/ 9 h 37"/>
                <a:gd name="T42" fmla="*/ 4 w 28"/>
                <a:gd name="T43" fmla="*/ 12 h 37"/>
                <a:gd name="T44" fmla="*/ 3 w 28"/>
                <a:gd name="T45" fmla="*/ 15 h 37"/>
                <a:gd name="T46" fmla="*/ 3 w 28"/>
                <a:gd name="T47" fmla="*/ 19 h 37"/>
                <a:gd name="T48" fmla="*/ 3 w 28"/>
                <a:gd name="T49" fmla="*/ 22 h 37"/>
                <a:gd name="T50" fmla="*/ 4 w 28"/>
                <a:gd name="T51" fmla="*/ 25 h 37"/>
                <a:gd name="T52" fmla="*/ 5 w 28"/>
                <a:gd name="T53" fmla="*/ 28 h 37"/>
                <a:gd name="T54" fmla="*/ 7 w 28"/>
                <a:gd name="T55" fmla="*/ 31 h 37"/>
                <a:gd name="T56" fmla="*/ 14 w 28"/>
                <a:gd name="T57" fmla="*/ 34 h 37"/>
                <a:gd name="T58" fmla="*/ 21 w 28"/>
                <a:gd name="T59" fmla="*/ 31 h 37"/>
                <a:gd name="T60" fmla="*/ 23 w 28"/>
                <a:gd name="T61" fmla="*/ 28 h 37"/>
                <a:gd name="T62" fmla="*/ 24 w 28"/>
                <a:gd name="T63" fmla="*/ 25 h 37"/>
                <a:gd name="T64" fmla="*/ 25 w 28"/>
                <a:gd name="T65" fmla="*/ 22 h 37"/>
                <a:gd name="T66" fmla="*/ 25 w 28"/>
                <a:gd name="T67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" h="37">
                  <a:moveTo>
                    <a:pt x="28" y="19"/>
                  </a:moveTo>
                  <a:cubicBezTo>
                    <a:pt x="28" y="21"/>
                    <a:pt x="28" y="24"/>
                    <a:pt x="28" y="26"/>
                  </a:cubicBezTo>
                  <a:cubicBezTo>
                    <a:pt x="27" y="29"/>
                    <a:pt x="26" y="31"/>
                    <a:pt x="24" y="33"/>
                  </a:cubicBezTo>
                  <a:cubicBezTo>
                    <a:pt x="21" y="36"/>
                    <a:pt x="18" y="37"/>
                    <a:pt x="14" y="37"/>
                  </a:cubicBezTo>
                  <a:cubicBezTo>
                    <a:pt x="10" y="37"/>
                    <a:pt x="7" y="36"/>
                    <a:pt x="4" y="33"/>
                  </a:cubicBezTo>
                  <a:cubicBezTo>
                    <a:pt x="2" y="31"/>
                    <a:pt x="1" y="29"/>
                    <a:pt x="0" y="26"/>
                  </a:cubicBezTo>
                  <a:cubicBezTo>
                    <a:pt x="0" y="24"/>
                    <a:pt x="0" y="21"/>
                    <a:pt x="0" y="19"/>
                  </a:cubicBezTo>
                  <a:cubicBezTo>
                    <a:pt x="0" y="16"/>
                    <a:pt x="0" y="13"/>
                    <a:pt x="0" y="11"/>
                  </a:cubicBezTo>
                  <a:cubicBezTo>
                    <a:pt x="1" y="8"/>
                    <a:pt x="2" y="6"/>
                    <a:pt x="4" y="4"/>
                  </a:cubicBezTo>
                  <a:cubicBezTo>
                    <a:pt x="7" y="2"/>
                    <a:pt x="10" y="0"/>
                    <a:pt x="14" y="0"/>
                  </a:cubicBezTo>
                  <a:cubicBezTo>
                    <a:pt x="18" y="0"/>
                    <a:pt x="21" y="2"/>
                    <a:pt x="24" y="4"/>
                  </a:cubicBezTo>
                  <a:cubicBezTo>
                    <a:pt x="26" y="6"/>
                    <a:pt x="27" y="8"/>
                    <a:pt x="28" y="11"/>
                  </a:cubicBezTo>
                  <a:cubicBezTo>
                    <a:pt x="28" y="13"/>
                    <a:pt x="28" y="16"/>
                    <a:pt x="28" y="19"/>
                  </a:cubicBezTo>
                  <a:close/>
                  <a:moveTo>
                    <a:pt x="25" y="19"/>
                  </a:moveTo>
                  <a:cubicBezTo>
                    <a:pt x="25" y="18"/>
                    <a:pt x="25" y="17"/>
                    <a:pt x="25" y="15"/>
                  </a:cubicBezTo>
                  <a:cubicBezTo>
                    <a:pt x="24" y="14"/>
                    <a:pt x="24" y="13"/>
                    <a:pt x="24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3" y="8"/>
                    <a:pt x="22" y="7"/>
                    <a:pt x="21" y="7"/>
                  </a:cubicBezTo>
                  <a:cubicBezTo>
                    <a:pt x="19" y="5"/>
                    <a:pt x="17" y="4"/>
                    <a:pt x="14" y="4"/>
                  </a:cubicBezTo>
                  <a:cubicBezTo>
                    <a:pt x="11" y="4"/>
                    <a:pt x="9" y="5"/>
                    <a:pt x="7" y="7"/>
                  </a:cubicBezTo>
                  <a:cubicBezTo>
                    <a:pt x="6" y="7"/>
                    <a:pt x="5" y="8"/>
                    <a:pt x="5" y="9"/>
                  </a:cubicBezTo>
                  <a:cubicBezTo>
                    <a:pt x="4" y="10"/>
                    <a:pt x="4" y="11"/>
                    <a:pt x="4" y="12"/>
                  </a:cubicBezTo>
                  <a:cubicBezTo>
                    <a:pt x="4" y="13"/>
                    <a:pt x="3" y="14"/>
                    <a:pt x="3" y="15"/>
                  </a:cubicBezTo>
                  <a:cubicBezTo>
                    <a:pt x="3" y="17"/>
                    <a:pt x="3" y="18"/>
                    <a:pt x="3" y="19"/>
                  </a:cubicBezTo>
                  <a:cubicBezTo>
                    <a:pt x="3" y="20"/>
                    <a:pt x="3" y="21"/>
                    <a:pt x="3" y="22"/>
                  </a:cubicBezTo>
                  <a:cubicBezTo>
                    <a:pt x="3" y="23"/>
                    <a:pt x="4" y="24"/>
                    <a:pt x="4" y="25"/>
                  </a:cubicBezTo>
                  <a:cubicBezTo>
                    <a:pt x="4" y="26"/>
                    <a:pt x="4" y="27"/>
                    <a:pt x="5" y="28"/>
                  </a:cubicBezTo>
                  <a:cubicBezTo>
                    <a:pt x="5" y="29"/>
                    <a:pt x="6" y="30"/>
                    <a:pt x="7" y="31"/>
                  </a:cubicBezTo>
                  <a:cubicBezTo>
                    <a:pt x="9" y="33"/>
                    <a:pt x="11" y="34"/>
                    <a:pt x="14" y="34"/>
                  </a:cubicBezTo>
                  <a:cubicBezTo>
                    <a:pt x="17" y="34"/>
                    <a:pt x="19" y="33"/>
                    <a:pt x="21" y="31"/>
                  </a:cubicBezTo>
                  <a:cubicBezTo>
                    <a:pt x="22" y="30"/>
                    <a:pt x="23" y="29"/>
                    <a:pt x="23" y="28"/>
                  </a:cubicBezTo>
                  <a:cubicBezTo>
                    <a:pt x="24" y="27"/>
                    <a:pt x="24" y="26"/>
                    <a:pt x="24" y="25"/>
                  </a:cubicBezTo>
                  <a:cubicBezTo>
                    <a:pt x="24" y="24"/>
                    <a:pt x="24" y="23"/>
                    <a:pt x="25" y="22"/>
                  </a:cubicBezTo>
                  <a:cubicBezTo>
                    <a:pt x="25" y="21"/>
                    <a:pt x="25" y="20"/>
                    <a:pt x="25" y="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Freeform 26">
              <a:extLst>
                <a:ext uri="{FF2B5EF4-FFF2-40B4-BE49-F238E27FC236}">
                  <a16:creationId xmlns:a16="http://schemas.microsoft.com/office/drawing/2014/main" id="{1AAD29E1-FFF8-9AB4-5A25-BD195791DD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4" y="329"/>
              <a:ext cx="22" cy="36"/>
            </a:xfrm>
            <a:custGeom>
              <a:avLst/>
              <a:gdLst>
                <a:gd name="T0" fmla="*/ 20 w 23"/>
                <a:gd name="T1" fmla="*/ 6 h 37"/>
                <a:gd name="T2" fmla="*/ 17 w 23"/>
                <a:gd name="T3" fmla="*/ 4 h 37"/>
                <a:gd name="T4" fmla="*/ 13 w 23"/>
                <a:gd name="T5" fmla="*/ 4 h 37"/>
                <a:gd name="T6" fmla="*/ 9 w 23"/>
                <a:gd name="T7" fmla="*/ 4 h 37"/>
                <a:gd name="T8" fmla="*/ 6 w 23"/>
                <a:gd name="T9" fmla="*/ 7 h 37"/>
                <a:gd name="T10" fmla="*/ 4 w 23"/>
                <a:gd name="T11" fmla="*/ 10 h 37"/>
                <a:gd name="T12" fmla="*/ 3 w 23"/>
                <a:gd name="T13" fmla="*/ 14 h 37"/>
                <a:gd name="T14" fmla="*/ 3 w 23"/>
                <a:gd name="T15" fmla="*/ 37 h 37"/>
                <a:gd name="T16" fmla="*/ 0 w 23"/>
                <a:gd name="T17" fmla="*/ 37 h 37"/>
                <a:gd name="T18" fmla="*/ 0 w 23"/>
                <a:gd name="T19" fmla="*/ 1 h 37"/>
                <a:gd name="T20" fmla="*/ 3 w 23"/>
                <a:gd name="T21" fmla="*/ 1 h 37"/>
                <a:gd name="T22" fmla="*/ 3 w 23"/>
                <a:gd name="T23" fmla="*/ 5 h 37"/>
                <a:gd name="T24" fmla="*/ 8 w 23"/>
                <a:gd name="T25" fmla="*/ 2 h 37"/>
                <a:gd name="T26" fmla="*/ 14 w 23"/>
                <a:gd name="T27" fmla="*/ 0 h 37"/>
                <a:gd name="T28" fmla="*/ 19 w 23"/>
                <a:gd name="T29" fmla="*/ 1 h 37"/>
                <a:gd name="T30" fmla="*/ 23 w 23"/>
                <a:gd name="T31" fmla="*/ 4 h 37"/>
                <a:gd name="T32" fmla="*/ 20 w 23"/>
                <a:gd name="T33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7">
                  <a:moveTo>
                    <a:pt x="20" y="6"/>
                  </a:moveTo>
                  <a:cubicBezTo>
                    <a:pt x="19" y="5"/>
                    <a:pt x="18" y="5"/>
                    <a:pt x="17" y="4"/>
                  </a:cubicBezTo>
                  <a:cubicBezTo>
                    <a:pt x="16" y="4"/>
                    <a:pt x="15" y="4"/>
                    <a:pt x="13" y="4"/>
                  </a:cubicBezTo>
                  <a:cubicBezTo>
                    <a:pt x="12" y="4"/>
                    <a:pt x="10" y="4"/>
                    <a:pt x="9" y="4"/>
                  </a:cubicBezTo>
                  <a:cubicBezTo>
                    <a:pt x="8" y="5"/>
                    <a:pt x="7" y="6"/>
                    <a:pt x="6" y="7"/>
                  </a:cubicBezTo>
                  <a:cubicBezTo>
                    <a:pt x="5" y="8"/>
                    <a:pt x="5" y="9"/>
                    <a:pt x="4" y="10"/>
                  </a:cubicBezTo>
                  <a:cubicBezTo>
                    <a:pt x="4" y="12"/>
                    <a:pt x="3" y="13"/>
                    <a:pt x="3" y="14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4"/>
                    <a:pt x="6" y="2"/>
                    <a:pt x="8" y="2"/>
                  </a:cubicBezTo>
                  <a:cubicBezTo>
                    <a:pt x="10" y="1"/>
                    <a:pt x="12" y="0"/>
                    <a:pt x="14" y="0"/>
                  </a:cubicBezTo>
                  <a:cubicBezTo>
                    <a:pt x="16" y="0"/>
                    <a:pt x="17" y="0"/>
                    <a:pt x="19" y="1"/>
                  </a:cubicBezTo>
                  <a:cubicBezTo>
                    <a:pt x="20" y="1"/>
                    <a:pt x="21" y="2"/>
                    <a:pt x="23" y="4"/>
                  </a:cubicBezTo>
                  <a:lnTo>
                    <a:pt x="20" y="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Freeform 27">
              <a:extLst>
                <a:ext uri="{FF2B5EF4-FFF2-40B4-BE49-F238E27FC236}">
                  <a16:creationId xmlns:a16="http://schemas.microsoft.com/office/drawing/2014/main" id="{0E2ECC4C-D106-303E-7C38-02EA727A3A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789" y="314"/>
              <a:ext cx="41" cy="51"/>
            </a:xfrm>
            <a:custGeom>
              <a:avLst/>
              <a:gdLst>
                <a:gd name="T0" fmla="*/ 33 w 41"/>
                <a:gd name="T1" fmla="*/ 39 h 51"/>
                <a:gd name="T2" fmla="*/ 9 w 41"/>
                <a:gd name="T3" fmla="*/ 39 h 51"/>
                <a:gd name="T4" fmla="*/ 4 w 41"/>
                <a:gd name="T5" fmla="*/ 51 h 51"/>
                <a:gd name="T6" fmla="*/ 0 w 41"/>
                <a:gd name="T7" fmla="*/ 51 h 51"/>
                <a:gd name="T8" fmla="*/ 19 w 41"/>
                <a:gd name="T9" fmla="*/ 0 h 51"/>
                <a:gd name="T10" fmla="*/ 23 w 41"/>
                <a:gd name="T11" fmla="*/ 0 h 51"/>
                <a:gd name="T12" fmla="*/ 41 w 41"/>
                <a:gd name="T13" fmla="*/ 51 h 51"/>
                <a:gd name="T14" fmla="*/ 37 w 41"/>
                <a:gd name="T15" fmla="*/ 51 h 51"/>
                <a:gd name="T16" fmla="*/ 33 w 41"/>
                <a:gd name="T17" fmla="*/ 39 h 51"/>
                <a:gd name="T18" fmla="*/ 10 w 41"/>
                <a:gd name="T19" fmla="*/ 35 h 51"/>
                <a:gd name="T20" fmla="*/ 31 w 41"/>
                <a:gd name="T21" fmla="*/ 35 h 51"/>
                <a:gd name="T22" fmla="*/ 21 w 41"/>
                <a:gd name="T23" fmla="*/ 5 h 51"/>
                <a:gd name="T24" fmla="*/ 10 w 41"/>
                <a:gd name="T25" fmla="*/ 3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51">
                  <a:moveTo>
                    <a:pt x="33" y="39"/>
                  </a:moveTo>
                  <a:lnTo>
                    <a:pt x="9" y="39"/>
                  </a:lnTo>
                  <a:lnTo>
                    <a:pt x="4" y="51"/>
                  </a:lnTo>
                  <a:lnTo>
                    <a:pt x="0" y="51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41" y="51"/>
                  </a:lnTo>
                  <a:lnTo>
                    <a:pt x="37" y="51"/>
                  </a:lnTo>
                  <a:lnTo>
                    <a:pt x="33" y="39"/>
                  </a:lnTo>
                  <a:close/>
                  <a:moveTo>
                    <a:pt x="10" y="35"/>
                  </a:moveTo>
                  <a:lnTo>
                    <a:pt x="31" y="35"/>
                  </a:lnTo>
                  <a:lnTo>
                    <a:pt x="21" y="5"/>
                  </a:lnTo>
                  <a:lnTo>
                    <a:pt x="10" y="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28">
              <a:extLst>
                <a:ext uri="{FF2B5EF4-FFF2-40B4-BE49-F238E27FC236}">
                  <a16:creationId xmlns:a16="http://schemas.microsoft.com/office/drawing/2014/main" id="{1FC059E0-3886-C6EA-7491-059BC7992F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834" y="314"/>
              <a:ext cx="26" cy="51"/>
            </a:xfrm>
            <a:custGeom>
              <a:avLst/>
              <a:gdLst>
                <a:gd name="T0" fmla="*/ 24 w 27"/>
                <a:gd name="T1" fmla="*/ 48 h 53"/>
                <a:gd name="T2" fmla="*/ 19 w 27"/>
                <a:gd name="T3" fmla="*/ 52 h 53"/>
                <a:gd name="T4" fmla="*/ 13 w 27"/>
                <a:gd name="T5" fmla="*/ 53 h 53"/>
                <a:gd name="T6" fmla="*/ 8 w 27"/>
                <a:gd name="T7" fmla="*/ 52 h 53"/>
                <a:gd name="T8" fmla="*/ 4 w 27"/>
                <a:gd name="T9" fmla="*/ 50 h 53"/>
                <a:gd name="T10" fmla="*/ 1 w 27"/>
                <a:gd name="T11" fmla="*/ 43 h 53"/>
                <a:gd name="T12" fmla="*/ 0 w 27"/>
                <a:gd name="T13" fmla="*/ 35 h 53"/>
                <a:gd name="T14" fmla="*/ 1 w 27"/>
                <a:gd name="T15" fmla="*/ 26 h 53"/>
                <a:gd name="T16" fmla="*/ 4 w 27"/>
                <a:gd name="T17" fmla="*/ 19 h 53"/>
                <a:gd name="T18" fmla="*/ 8 w 27"/>
                <a:gd name="T19" fmla="*/ 17 h 53"/>
                <a:gd name="T20" fmla="*/ 13 w 27"/>
                <a:gd name="T21" fmla="*/ 16 h 53"/>
                <a:gd name="T22" fmla="*/ 19 w 27"/>
                <a:gd name="T23" fmla="*/ 17 h 53"/>
                <a:gd name="T24" fmla="*/ 24 w 27"/>
                <a:gd name="T25" fmla="*/ 21 h 53"/>
                <a:gd name="T26" fmla="*/ 24 w 27"/>
                <a:gd name="T27" fmla="*/ 0 h 53"/>
                <a:gd name="T28" fmla="*/ 27 w 27"/>
                <a:gd name="T29" fmla="*/ 0 h 53"/>
                <a:gd name="T30" fmla="*/ 27 w 27"/>
                <a:gd name="T31" fmla="*/ 53 h 53"/>
                <a:gd name="T32" fmla="*/ 24 w 27"/>
                <a:gd name="T33" fmla="*/ 53 h 53"/>
                <a:gd name="T34" fmla="*/ 24 w 27"/>
                <a:gd name="T35" fmla="*/ 48 h 53"/>
                <a:gd name="T36" fmla="*/ 24 w 27"/>
                <a:gd name="T37" fmla="*/ 35 h 53"/>
                <a:gd name="T38" fmla="*/ 23 w 27"/>
                <a:gd name="T39" fmla="*/ 29 h 53"/>
                <a:gd name="T40" fmla="*/ 22 w 27"/>
                <a:gd name="T41" fmla="*/ 24 h 53"/>
                <a:gd name="T42" fmla="*/ 19 w 27"/>
                <a:gd name="T43" fmla="*/ 21 h 53"/>
                <a:gd name="T44" fmla="*/ 14 w 27"/>
                <a:gd name="T45" fmla="*/ 20 h 53"/>
                <a:gd name="T46" fmla="*/ 8 w 27"/>
                <a:gd name="T47" fmla="*/ 21 h 53"/>
                <a:gd name="T48" fmla="*/ 5 w 27"/>
                <a:gd name="T49" fmla="*/ 24 h 53"/>
                <a:gd name="T50" fmla="*/ 4 w 27"/>
                <a:gd name="T51" fmla="*/ 29 h 53"/>
                <a:gd name="T52" fmla="*/ 3 w 27"/>
                <a:gd name="T53" fmla="*/ 35 h 53"/>
                <a:gd name="T54" fmla="*/ 4 w 27"/>
                <a:gd name="T55" fmla="*/ 40 h 53"/>
                <a:gd name="T56" fmla="*/ 5 w 27"/>
                <a:gd name="T57" fmla="*/ 45 h 53"/>
                <a:gd name="T58" fmla="*/ 8 w 27"/>
                <a:gd name="T59" fmla="*/ 48 h 53"/>
                <a:gd name="T60" fmla="*/ 14 w 27"/>
                <a:gd name="T61" fmla="*/ 50 h 53"/>
                <a:gd name="T62" fmla="*/ 19 w 27"/>
                <a:gd name="T63" fmla="*/ 48 h 53"/>
                <a:gd name="T64" fmla="*/ 22 w 27"/>
                <a:gd name="T65" fmla="*/ 45 h 53"/>
                <a:gd name="T66" fmla="*/ 23 w 27"/>
                <a:gd name="T67" fmla="*/ 40 h 53"/>
                <a:gd name="T68" fmla="*/ 24 w 27"/>
                <a:gd name="T69" fmla="*/ 3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7" h="53">
                  <a:moveTo>
                    <a:pt x="24" y="48"/>
                  </a:moveTo>
                  <a:cubicBezTo>
                    <a:pt x="22" y="50"/>
                    <a:pt x="20" y="51"/>
                    <a:pt x="19" y="52"/>
                  </a:cubicBezTo>
                  <a:cubicBezTo>
                    <a:pt x="17" y="53"/>
                    <a:pt x="15" y="53"/>
                    <a:pt x="13" y="53"/>
                  </a:cubicBezTo>
                  <a:cubicBezTo>
                    <a:pt x="11" y="53"/>
                    <a:pt x="9" y="53"/>
                    <a:pt x="8" y="52"/>
                  </a:cubicBezTo>
                  <a:cubicBezTo>
                    <a:pt x="6" y="52"/>
                    <a:pt x="5" y="51"/>
                    <a:pt x="4" y="50"/>
                  </a:cubicBezTo>
                  <a:cubicBezTo>
                    <a:pt x="2" y="48"/>
                    <a:pt x="1" y="46"/>
                    <a:pt x="1" y="43"/>
                  </a:cubicBezTo>
                  <a:cubicBezTo>
                    <a:pt x="0" y="40"/>
                    <a:pt x="0" y="37"/>
                    <a:pt x="0" y="35"/>
                  </a:cubicBezTo>
                  <a:cubicBezTo>
                    <a:pt x="0" y="32"/>
                    <a:pt x="0" y="29"/>
                    <a:pt x="1" y="26"/>
                  </a:cubicBezTo>
                  <a:cubicBezTo>
                    <a:pt x="1" y="23"/>
                    <a:pt x="2" y="21"/>
                    <a:pt x="4" y="19"/>
                  </a:cubicBezTo>
                  <a:cubicBezTo>
                    <a:pt x="5" y="18"/>
                    <a:pt x="6" y="18"/>
                    <a:pt x="8" y="17"/>
                  </a:cubicBezTo>
                  <a:cubicBezTo>
                    <a:pt x="9" y="17"/>
                    <a:pt x="11" y="16"/>
                    <a:pt x="13" y="16"/>
                  </a:cubicBezTo>
                  <a:cubicBezTo>
                    <a:pt x="15" y="16"/>
                    <a:pt x="17" y="17"/>
                    <a:pt x="19" y="17"/>
                  </a:cubicBezTo>
                  <a:cubicBezTo>
                    <a:pt x="20" y="18"/>
                    <a:pt x="22" y="19"/>
                    <a:pt x="24" y="21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4" y="53"/>
                    <a:pt x="24" y="53"/>
                    <a:pt x="24" y="53"/>
                  </a:cubicBezTo>
                  <a:lnTo>
                    <a:pt x="24" y="48"/>
                  </a:lnTo>
                  <a:close/>
                  <a:moveTo>
                    <a:pt x="24" y="35"/>
                  </a:moveTo>
                  <a:cubicBezTo>
                    <a:pt x="24" y="33"/>
                    <a:pt x="24" y="31"/>
                    <a:pt x="23" y="29"/>
                  </a:cubicBezTo>
                  <a:cubicBezTo>
                    <a:pt x="23" y="27"/>
                    <a:pt x="23" y="26"/>
                    <a:pt x="22" y="24"/>
                  </a:cubicBezTo>
                  <a:cubicBezTo>
                    <a:pt x="21" y="23"/>
                    <a:pt x="20" y="22"/>
                    <a:pt x="19" y="21"/>
                  </a:cubicBezTo>
                  <a:cubicBezTo>
                    <a:pt x="18" y="20"/>
                    <a:pt x="16" y="20"/>
                    <a:pt x="14" y="20"/>
                  </a:cubicBezTo>
                  <a:cubicBezTo>
                    <a:pt x="11" y="20"/>
                    <a:pt x="10" y="20"/>
                    <a:pt x="8" y="21"/>
                  </a:cubicBezTo>
                  <a:cubicBezTo>
                    <a:pt x="7" y="22"/>
                    <a:pt x="6" y="23"/>
                    <a:pt x="5" y="24"/>
                  </a:cubicBezTo>
                  <a:cubicBezTo>
                    <a:pt x="4" y="26"/>
                    <a:pt x="4" y="27"/>
                    <a:pt x="4" y="29"/>
                  </a:cubicBezTo>
                  <a:cubicBezTo>
                    <a:pt x="4" y="31"/>
                    <a:pt x="3" y="33"/>
                    <a:pt x="3" y="35"/>
                  </a:cubicBezTo>
                  <a:cubicBezTo>
                    <a:pt x="3" y="36"/>
                    <a:pt x="4" y="38"/>
                    <a:pt x="4" y="40"/>
                  </a:cubicBezTo>
                  <a:cubicBezTo>
                    <a:pt x="4" y="42"/>
                    <a:pt x="4" y="44"/>
                    <a:pt x="5" y="45"/>
                  </a:cubicBezTo>
                  <a:cubicBezTo>
                    <a:pt x="6" y="46"/>
                    <a:pt x="7" y="47"/>
                    <a:pt x="8" y="48"/>
                  </a:cubicBezTo>
                  <a:cubicBezTo>
                    <a:pt x="10" y="49"/>
                    <a:pt x="11" y="50"/>
                    <a:pt x="14" y="50"/>
                  </a:cubicBezTo>
                  <a:cubicBezTo>
                    <a:pt x="16" y="50"/>
                    <a:pt x="18" y="49"/>
                    <a:pt x="19" y="48"/>
                  </a:cubicBezTo>
                  <a:cubicBezTo>
                    <a:pt x="20" y="47"/>
                    <a:pt x="21" y="46"/>
                    <a:pt x="22" y="45"/>
                  </a:cubicBezTo>
                  <a:cubicBezTo>
                    <a:pt x="23" y="44"/>
                    <a:pt x="23" y="42"/>
                    <a:pt x="23" y="40"/>
                  </a:cubicBezTo>
                  <a:cubicBezTo>
                    <a:pt x="24" y="38"/>
                    <a:pt x="24" y="36"/>
                    <a:pt x="24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Freeform 29">
              <a:extLst>
                <a:ext uri="{FF2B5EF4-FFF2-40B4-BE49-F238E27FC236}">
                  <a16:creationId xmlns:a16="http://schemas.microsoft.com/office/drawing/2014/main" id="{D9797D15-E17E-B24F-5ABD-6B5E56BEA5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6" y="330"/>
              <a:ext cx="29" cy="35"/>
            </a:xfrm>
            <a:custGeom>
              <a:avLst/>
              <a:gdLst>
                <a:gd name="T0" fmla="*/ 13 w 29"/>
                <a:gd name="T1" fmla="*/ 35 h 35"/>
                <a:gd name="T2" fmla="*/ 0 w 29"/>
                <a:gd name="T3" fmla="*/ 0 h 35"/>
                <a:gd name="T4" fmla="*/ 4 w 29"/>
                <a:gd name="T5" fmla="*/ 0 h 35"/>
                <a:gd name="T6" fmla="*/ 14 w 29"/>
                <a:gd name="T7" fmla="*/ 30 h 35"/>
                <a:gd name="T8" fmla="*/ 24 w 29"/>
                <a:gd name="T9" fmla="*/ 0 h 35"/>
                <a:gd name="T10" fmla="*/ 29 w 29"/>
                <a:gd name="T11" fmla="*/ 0 h 35"/>
                <a:gd name="T12" fmla="*/ 16 w 29"/>
                <a:gd name="T13" fmla="*/ 35 h 35"/>
                <a:gd name="T14" fmla="*/ 13 w 29"/>
                <a:gd name="T15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5">
                  <a:moveTo>
                    <a:pt x="13" y="35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14" y="3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16" y="35"/>
                  </a:lnTo>
                  <a:lnTo>
                    <a:pt x="13" y="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" name="Freeform 30">
              <a:extLst>
                <a:ext uri="{FF2B5EF4-FFF2-40B4-BE49-F238E27FC236}">
                  <a16:creationId xmlns:a16="http://schemas.microsoft.com/office/drawing/2014/main" id="{6C08804A-FA0E-15A9-79D0-864700F4193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896" y="329"/>
              <a:ext cx="27" cy="36"/>
            </a:xfrm>
            <a:custGeom>
              <a:avLst/>
              <a:gdLst>
                <a:gd name="T0" fmla="*/ 24 w 28"/>
                <a:gd name="T1" fmla="*/ 33 h 37"/>
                <a:gd name="T2" fmla="*/ 19 w 28"/>
                <a:gd name="T3" fmla="*/ 36 h 37"/>
                <a:gd name="T4" fmla="*/ 13 w 28"/>
                <a:gd name="T5" fmla="*/ 37 h 37"/>
                <a:gd name="T6" fmla="*/ 7 w 28"/>
                <a:gd name="T7" fmla="*/ 36 h 37"/>
                <a:gd name="T8" fmla="*/ 3 w 28"/>
                <a:gd name="T9" fmla="*/ 34 h 37"/>
                <a:gd name="T10" fmla="*/ 1 w 28"/>
                <a:gd name="T11" fmla="*/ 31 h 37"/>
                <a:gd name="T12" fmla="*/ 0 w 28"/>
                <a:gd name="T13" fmla="*/ 27 h 37"/>
                <a:gd name="T14" fmla="*/ 3 w 28"/>
                <a:gd name="T15" fmla="*/ 19 h 37"/>
                <a:gd name="T16" fmla="*/ 13 w 28"/>
                <a:gd name="T17" fmla="*/ 16 h 37"/>
                <a:gd name="T18" fmla="*/ 24 w 28"/>
                <a:gd name="T19" fmla="*/ 16 h 37"/>
                <a:gd name="T20" fmla="*/ 24 w 28"/>
                <a:gd name="T21" fmla="*/ 12 h 37"/>
                <a:gd name="T22" fmla="*/ 22 w 28"/>
                <a:gd name="T23" fmla="*/ 6 h 37"/>
                <a:gd name="T24" fmla="*/ 14 w 28"/>
                <a:gd name="T25" fmla="*/ 4 h 37"/>
                <a:gd name="T26" fmla="*/ 8 w 28"/>
                <a:gd name="T27" fmla="*/ 5 h 37"/>
                <a:gd name="T28" fmla="*/ 4 w 28"/>
                <a:gd name="T29" fmla="*/ 8 h 37"/>
                <a:gd name="T30" fmla="*/ 1 w 28"/>
                <a:gd name="T31" fmla="*/ 6 h 37"/>
                <a:gd name="T32" fmla="*/ 7 w 28"/>
                <a:gd name="T33" fmla="*/ 1 h 37"/>
                <a:gd name="T34" fmla="*/ 14 w 28"/>
                <a:gd name="T35" fmla="*/ 0 h 37"/>
                <a:gd name="T36" fmla="*/ 25 w 28"/>
                <a:gd name="T37" fmla="*/ 3 h 37"/>
                <a:gd name="T38" fmla="*/ 28 w 28"/>
                <a:gd name="T39" fmla="*/ 12 h 37"/>
                <a:gd name="T40" fmla="*/ 28 w 28"/>
                <a:gd name="T41" fmla="*/ 37 h 37"/>
                <a:gd name="T42" fmla="*/ 24 w 28"/>
                <a:gd name="T43" fmla="*/ 37 h 37"/>
                <a:gd name="T44" fmla="*/ 24 w 28"/>
                <a:gd name="T45" fmla="*/ 33 h 37"/>
                <a:gd name="T46" fmla="*/ 13 w 28"/>
                <a:gd name="T47" fmla="*/ 19 h 37"/>
                <a:gd name="T48" fmla="*/ 4 w 28"/>
                <a:gd name="T49" fmla="*/ 27 h 37"/>
                <a:gd name="T50" fmla="*/ 6 w 28"/>
                <a:gd name="T51" fmla="*/ 32 h 37"/>
                <a:gd name="T52" fmla="*/ 13 w 28"/>
                <a:gd name="T53" fmla="*/ 34 h 37"/>
                <a:gd name="T54" fmla="*/ 18 w 28"/>
                <a:gd name="T55" fmla="*/ 33 h 37"/>
                <a:gd name="T56" fmla="*/ 22 w 28"/>
                <a:gd name="T57" fmla="*/ 31 h 37"/>
                <a:gd name="T58" fmla="*/ 24 w 28"/>
                <a:gd name="T59" fmla="*/ 24 h 37"/>
                <a:gd name="T60" fmla="*/ 24 w 28"/>
                <a:gd name="T61" fmla="*/ 19 h 37"/>
                <a:gd name="T62" fmla="*/ 13 w 28"/>
                <a:gd name="T6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8" h="37">
                  <a:moveTo>
                    <a:pt x="24" y="33"/>
                  </a:moveTo>
                  <a:cubicBezTo>
                    <a:pt x="23" y="35"/>
                    <a:pt x="21" y="36"/>
                    <a:pt x="19" y="36"/>
                  </a:cubicBezTo>
                  <a:cubicBezTo>
                    <a:pt x="18" y="37"/>
                    <a:pt x="16" y="37"/>
                    <a:pt x="13" y="37"/>
                  </a:cubicBezTo>
                  <a:cubicBezTo>
                    <a:pt x="11" y="37"/>
                    <a:pt x="8" y="37"/>
                    <a:pt x="7" y="36"/>
                  </a:cubicBezTo>
                  <a:cubicBezTo>
                    <a:pt x="5" y="36"/>
                    <a:pt x="4" y="35"/>
                    <a:pt x="3" y="34"/>
                  </a:cubicBezTo>
                  <a:cubicBezTo>
                    <a:pt x="2" y="33"/>
                    <a:pt x="1" y="32"/>
                    <a:pt x="1" y="31"/>
                  </a:cubicBezTo>
                  <a:cubicBezTo>
                    <a:pt x="0" y="29"/>
                    <a:pt x="0" y="28"/>
                    <a:pt x="0" y="27"/>
                  </a:cubicBezTo>
                  <a:cubicBezTo>
                    <a:pt x="0" y="23"/>
                    <a:pt x="1" y="21"/>
                    <a:pt x="3" y="19"/>
                  </a:cubicBezTo>
                  <a:cubicBezTo>
                    <a:pt x="6" y="17"/>
                    <a:pt x="9" y="16"/>
                    <a:pt x="13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9"/>
                    <a:pt x="23" y="7"/>
                    <a:pt x="22" y="6"/>
                  </a:cubicBezTo>
                  <a:cubicBezTo>
                    <a:pt x="20" y="4"/>
                    <a:pt x="18" y="4"/>
                    <a:pt x="14" y="4"/>
                  </a:cubicBezTo>
                  <a:cubicBezTo>
                    <a:pt x="11" y="4"/>
                    <a:pt x="9" y="4"/>
                    <a:pt x="8" y="5"/>
                  </a:cubicBezTo>
                  <a:cubicBezTo>
                    <a:pt x="7" y="5"/>
                    <a:pt x="5" y="6"/>
                    <a:pt x="4" y="8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3" y="4"/>
                    <a:pt x="5" y="2"/>
                    <a:pt x="7" y="1"/>
                  </a:cubicBezTo>
                  <a:cubicBezTo>
                    <a:pt x="9" y="1"/>
                    <a:pt x="11" y="0"/>
                    <a:pt x="14" y="0"/>
                  </a:cubicBezTo>
                  <a:cubicBezTo>
                    <a:pt x="19" y="0"/>
                    <a:pt x="22" y="1"/>
                    <a:pt x="25" y="3"/>
                  </a:cubicBezTo>
                  <a:cubicBezTo>
                    <a:pt x="27" y="5"/>
                    <a:pt x="28" y="8"/>
                    <a:pt x="28" y="12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4" y="37"/>
                    <a:pt x="24" y="37"/>
                    <a:pt x="24" y="37"/>
                  </a:cubicBezTo>
                  <a:lnTo>
                    <a:pt x="24" y="33"/>
                  </a:lnTo>
                  <a:close/>
                  <a:moveTo>
                    <a:pt x="13" y="19"/>
                  </a:moveTo>
                  <a:cubicBezTo>
                    <a:pt x="7" y="19"/>
                    <a:pt x="4" y="22"/>
                    <a:pt x="4" y="27"/>
                  </a:cubicBezTo>
                  <a:cubicBezTo>
                    <a:pt x="4" y="29"/>
                    <a:pt x="5" y="31"/>
                    <a:pt x="6" y="32"/>
                  </a:cubicBezTo>
                  <a:cubicBezTo>
                    <a:pt x="8" y="33"/>
                    <a:pt x="10" y="34"/>
                    <a:pt x="13" y="34"/>
                  </a:cubicBezTo>
                  <a:cubicBezTo>
                    <a:pt x="15" y="34"/>
                    <a:pt x="16" y="33"/>
                    <a:pt x="18" y="33"/>
                  </a:cubicBezTo>
                  <a:cubicBezTo>
                    <a:pt x="19" y="33"/>
                    <a:pt x="21" y="32"/>
                    <a:pt x="22" y="31"/>
                  </a:cubicBezTo>
                  <a:cubicBezTo>
                    <a:pt x="23" y="30"/>
                    <a:pt x="24" y="27"/>
                    <a:pt x="24" y="24"/>
                  </a:cubicBezTo>
                  <a:cubicBezTo>
                    <a:pt x="24" y="19"/>
                    <a:pt x="24" y="19"/>
                    <a:pt x="24" y="19"/>
                  </a:cubicBezTo>
                  <a:lnTo>
                    <a:pt x="13" y="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Freeform 31">
              <a:extLst>
                <a:ext uri="{FF2B5EF4-FFF2-40B4-BE49-F238E27FC236}">
                  <a16:creationId xmlns:a16="http://schemas.microsoft.com/office/drawing/2014/main" id="{B97D3A01-64DB-E1DC-6DCF-F11BA7977E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34" y="329"/>
              <a:ext cx="27" cy="36"/>
            </a:xfrm>
            <a:custGeom>
              <a:avLst/>
              <a:gdLst>
                <a:gd name="T0" fmla="*/ 24 w 28"/>
                <a:gd name="T1" fmla="*/ 14 h 37"/>
                <a:gd name="T2" fmla="*/ 21 w 28"/>
                <a:gd name="T3" fmla="*/ 6 h 37"/>
                <a:gd name="T4" fmla="*/ 14 w 28"/>
                <a:gd name="T5" fmla="*/ 4 h 37"/>
                <a:gd name="T6" fmla="*/ 6 w 28"/>
                <a:gd name="T7" fmla="*/ 6 h 37"/>
                <a:gd name="T8" fmla="*/ 4 w 28"/>
                <a:gd name="T9" fmla="*/ 14 h 37"/>
                <a:gd name="T10" fmla="*/ 4 w 28"/>
                <a:gd name="T11" fmla="*/ 37 h 37"/>
                <a:gd name="T12" fmla="*/ 0 w 28"/>
                <a:gd name="T13" fmla="*/ 37 h 37"/>
                <a:gd name="T14" fmla="*/ 0 w 28"/>
                <a:gd name="T15" fmla="*/ 1 h 37"/>
                <a:gd name="T16" fmla="*/ 4 w 28"/>
                <a:gd name="T17" fmla="*/ 1 h 37"/>
                <a:gd name="T18" fmla="*/ 4 w 28"/>
                <a:gd name="T19" fmla="*/ 5 h 37"/>
                <a:gd name="T20" fmla="*/ 14 w 28"/>
                <a:gd name="T21" fmla="*/ 0 h 37"/>
                <a:gd name="T22" fmla="*/ 24 w 28"/>
                <a:gd name="T23" fmla="*/ 4 h 37"/>
                <a:gd name="T24" fmla="*/ 28 w 28"/>
                <a:gd name="T25" fmla="*/ 14 h 37"/>
                <a:gd name="T26" fmla="*/ 28 w 28"/>
                <a:gd name="T27" fmla="*/ 37 h 37"/>
                <a:gd name="T28" fmla="*/ 24 w 28"/>
                <a:gd name="T29" fmla="*/ 37 h 37"/>
                <a:gd name="T30" fmla="*/ 24 w 28"/>
                <a:gd name="T31" fmla="*/ 1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37">
                  <a:moveTo>
                    <a:pt x="24" y="14"/>
                  </a:moveTo>
                  <a:cubicBezTo>
                    <a:pt x="24" y="11"/>
                    <a:pt x="23" y="8"/>
                    <a:pt x="21" y="6"/>
                  </a:cubicBezTo>
                  <a:cubicBezTo>
                    <a:pt x="20" y="5"/>
                    <a:pt x="17" y="4"/>
                    <a:pt x="14" y="4"/>
                  </a:cubicBezTo>
                  <a:cubicBezTo>
                    <a:pt x="11" y="4"/>
                    <a:pt x="8" y="5"/>
                    <a:pt x="6" y="6"/>
                  </a:cubicBezTo>
                  <a:cubicBezTo>
                    <a:pt x="5" y="8"/>
                    <a:pt x="4" y="11"/>
                    <a:pt x="4" y="14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" y="2"/>
                    <a:pt x="10" y="0"/>
                    <a:pt x="14" y="0"/>
                  </a:cubicBezTo>
                  <a:cubicBezTo>
                    <a:pt x="18" y="0"/>
                    <a:pt x="22" y="1"/>
                    <a:pt x="24" y="4"/>
                  </a:cubicBezTo>
                  <a:cubicBezTo>
                    <a:pt x="26" y="6"/>
                    <a:pt x="28" y="9"/>
                    <a:pt x="28" y="14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4" y="37"/>
                    <a:pt x="24" y="37"/>
                    <a:pt x="24" y="37"/>
                  </a:cubicBezTo>
                  <a:lnTo>
                    <a:pt x="24" y="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Freeform 32">
              <a:extLst>
                <a:ext uri="{FF2B5EF4-FFF2-40B4-BE49-F238E27FC236}">
                  <a16:creationId xmlns:a16="http://schemas.microsoft.com/office/drawing/2014/main" id="{E7DE68CC-72E4-4829-9A44-54A49F4A1C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69" y="329"/>
              <a:ext cx="27" cy="36"/>
            </a:xfrm>
            <a:custGeom>
              <a:avLst/>
              <a:gdLst>
                <a:gd name="T0" fmla="*/ 28 w 28"/>
                <a:gd name="T1" fmla="*/ 31 h 37"/>
                <a:gd name="T2" fmla="*/ 23 w 28"/>
                <a:gd name="T3" fmla="*/ 36 h 37"/>
                <a:gd name="T4" fmla="*/ 16 w 28"/>
                <a:gd name="T5" fmla="*/ 37 h 37"/>
                <a:gd name="T6" fmla="*/ 10 w 28"/>
                <a:gd name="T7" fmla="*/ 36 h 37"/>
                <a:gd name="T8" fmla="*/ 5 w 28"/>
                <a:gd name="T9" fmla="*/ 32 h 37"/>
                <a:gd name="T10" fmla="*/ 2 w 28"/>
                <a:gd name="T11" fmla="*/ 26 h 37"/>
                <a:gd name="T12" fmla="*/ 0 w 28"/>
                <a:gd name="T13" fmla="*/ 19 h 37"/>
                <a:gd name="T14" fmla="*/ 2 w 28"/>
                <a:gd name="T15" fmla="*/ 11 h 37"/>
                <a:gd name="T16" fmla="*/ 5 w 28"/>
                <a:gd name="T17" fmla="*/ 5 h 37"/>
                <a:gd name="T18" fmla="*/ 10 w 28"/>
                <a:gd name="T19" fmla="*/ 1 h 37"/>
                <a:gd name="T20" fmla="*/ 16 w 28"/>
                <a:gd name="T21" fmla="*/ 0 h 37"/>
                <a:gd name="T22" fmla="*/ 23 w 28"/>
                <a:gd name="T23" fmla="*/ 1 h 37"/>
                <a:gd name="T24" fmla="*/ 28 w 28"/>
                <a:gd name="T25" fmla="*/ 6 h 37"/>
                <a:gd name="T26" fmla="*/ 25 w 28"/>
                <a:gd name="T27" fmla="*/ 8 h 37"/>
                <a:gd name="T28" fmla="*/ 21 w 28"/>
                <a:gd name="T29" fmla="*/ 5 h 37"/>
                <a:gd name="T30" fmla="*/ 16 w 28"/>
                <a:gd name="T31" fmla="*/ 4 h 37"/>
                <a:gd name="T32" fmla="*/ 7 w 28"/>
                <a:gd name="T33" fmla="*/ 8 h 37"/>
                <a:gd name="T34" fmla="*/ 5 w 28"/>
                <a:gd name="T35" fmla="*/ 13 h 37"/>
                <a:gd name="T36" fmla="*/ 4 w 28"/>
                <a:gd name="T37" fmla="*/ 19 h 37"/>
                <a:gd name="T38" fmla="*/ 5 w 28"/>
                <a:gd name="T39" fmla="*/ 25 h 37"/>
                <a:gd name="T40" fmla="*/ 7 w 28"/>
                <a:gd name="T41" fmla="*/ 29 h 37"/>
                <a:gd name="T42" fmla="*/ 16 w 28"/>
                <a:gd name="T43" fmla="*/ 34 h 37"/>
                <a:gd name="T44" fmla="*/ 21 w 28"/>
                <a:gd name="T45" fmla="*/ 33 h 37"/>
                <a:gd name="T46" fmla="*/ 25 w 28"/>
                <a:gd name="T47" fmla="*/ 29 h 37"/>
                <a:gd name="T48" fmla="*/ 28 w 28"/>
                <a:gd name="T4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" h="37">
                  <a:moveTo>
                    <a:pt x="28" y="31"/>
                  </a:moveTo>
                  <a:cubicBezTo>
                    <a:pt x="26" y="34"/>
                    <a:pt x="24" y="35"/>
                    <a:pt x="23" y="36"/>
                  </a:cubicBezTo>
                  <a:cubicBezTo>
                    <a:pt x="21" y="37"/>
                    <a:pt x="19" y="37"/>
                    <a:pt x="16" y="37"/>
                  </a:cubicBezTo>
                  <a:cubicBezTo>
                    <a:pt x="14" y="37"/>
                    <a:pt x="12" y="37"/>
                    <a:pt x="10" y="36"/>
                  </a:cubicBezTo>
                  <a:cubicBezTo>
                    <a:pt x="8" y="35"/>
                    <a:pt x="6" y="34"/>
                    <a:pt x="5" y="32"/>
                  </a:cubicBezTo>
                  <a:cubicBezTo>
                    <a:pt x="3" y="30"/>
                    <a:pt x="2" y="29"/>
                    <a:pt x="2" y="26"/>
                  </a:cubicBezTo>
                  <a:cubicBezTo>
                    <a:pt x="1" y="24"/>
                    <a:pt x="0" y="21"/>
                    <a:pt x="0" y="19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9"/>
                    <a:pt x="3" y="7"/>
                    <a:pt x="5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6" y="0"/>
                  </a:cubicBezTo>
                  <a:cubicBezTo>
                    <a:pt x="19" y="0"/>
                    <a:pt x="21" y="1"/>
                    <a:pt x="23" y="1"/>
                  </a:cubicBezTo>
                  <a:cubicBezTo>
                    <a:pt x="24" y="2"/>
                    <a:pt x="26" y="4"/>
                    <a:pt x="28" y="6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6"/>
                    <a:pt x="22" y="5"/>
                    <a:pt x="21" y="5"/>
                  </a:cubicBezTo>
                  <a:cubicBezTo>
                    <a:pt x="20" y="4"/>
                    <a:pt x="18" y="4"/>
                    <a:pt x="16" y="4"/>
                  </a:cubicBezTo>
                  <a:cubicBezTo>
                    <a:pt x="12" y="4"/>
                    <a:pt x="9" y="5"/>
                    <a:pt x="7" y="8"/>
                  </a:cubicBezTo>
                  <a:cubicBezTo>
                    <a:pt x="6" y="10"/>
                    <a:pt x="5" y="11"/>
                    <a:pt x="5" y="13"/>
                  </a:cubicBezTo>
                  <a:cubicBezTo>
                    <a:pt x="4" y="14"/>
                    <a:pt x="4" y="16"/>
                    <a:pt x="4" y="19"/>
                  </a:cubicBezTo>
                  <a:cubicBezTo>
                    <a:pt x="4" y="21"/>
                    <a:pt x="4" y="23"/>
                    <a:pt x="5" y="25"/>
                  </a:cubicBezTo>
                  <a:cubicBezTo>
                    <a:pt x="5" y="26"/>
                    <a:pt x="6" y="28"/>
                    <a:pt x="7" y="29"/>
                  </a:cubicBezTo>
                  <a:cubicBezTo>
                    <a:pt x="9" y="32"/>
                    <a:pt x="12" y="34"/>
                    <a:pt x="16" y="34"/>
                  </a:cubicBezTo>
                  <a:cubicBezTo>
                    <a:pt x="18" y="34"/>
                    <a:pt x="20" y="33"/>
                    <a:pt x="21" y="33"/>
                  </a:cubicBezTo>
                  <a:cubicBezTo>
                    <a:pt x="22" y="32"/>
                    <a:pt x="24" y="31"/>
                    <a:pt x="25" y="29"/>
                  </a:cubicBezTo>
                  <a:lnTo>
                    <a:pt x="28" y="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Freeform 33">
              <a:extLst>
                <a:ext uri="{FF2B5EF4-FFF2-40B4-BE49-F238E27FC236}">
                  <a16:creationId xmlns:a16="http://schemas.microsoft.com/office/drawing/2014/main" id="{77D4E314-F36D-4DCD-E1C3-F6F1B2A681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00" y="329"/>
              <a:ext cx="28" cy="36"/>
            </a:xfrm>
            <a:custGeom>
              <a:avLst/>
              <a:gdLst>
                <a:gd name="T0" fmla="*/ 4 w 28"/>
                <a:gd name="T1" fmla="*/ 19 h 37"/>
                <a:gd name="T2" fmla="*/ 6 w 28"/>
                <a:gd name="T3" fmla="*/ 30 h 37"/>
                <a:gd name="T4" fmla="*/ 15 w 28"/>
                <a:gd name="T5" fmla="*/ 34 h 37"/>
                <a:gd name="T6" fmla="*/ 21 w 28"/>
                <a:gd name="T7" fmla="*/ 33 h 37"/>
                <a:gd name="T8" fmla="*/ 25 w 28"/>
                <a:gd name="T9" fmla="*/ 29 h 37"/>
                <a:gd name="T10" fmla="*/ 28 w 28"/>
                <a:gd name="T11" fmla="*/ 31 h 37"/>
                <a:gd name="T12" fmla="*/ 25 w 28"/>
                <a:gd name="T13" fmla="*/ 34 h 37"/>
                <a:gd name="T14" fmla="*/ 22 w 28"/>
                <a:gd name="T15" fmla="*/ 36 h 37"/>
                <a:gd name="T16" fmla="*/ 19 w 28"/>
                <a:gd name="T17" fmla="*/ 37 h 37"/>
                <a:gd name="T18" fmla="*/ 15 w 28"/>
                <a:gd name="T19" fmla="*/ 37 h 37"/>
                <a:gd name="T20" fmla="*/ 4 w 28"/>
                <a:gd name="T21" fmla="*/ 32 h 37"/>
                <a:gd name="T22" fmla="*/ 0 w 28"/>
                <a:gd name="T23" fmla="*/ 19 h 37"/>
                <a:gd name="T24" fmla="*/ 4 w 28"/>
                <a:gd name="T25" fmla="*/ 5 h 37"/>
                <a:gd name="T26" fmla="*/ 14 w 28"/>
                <a:gd name="T27" fmla="*/ 0 h 37"/>
                <a:gd name="T28" fmla="*/ 25 w 28"/>
                <a:gd name="T29" fmla="*/ 5 h 37"/>
                <a:gd name="T30" fmla="*/ 28 w 28"/>
                <a:gd name="T31" fmla="*/ 18 h 37"/>
                <a:gd name="T32" fmla="*/ 28 w 28"/>
                <a:gd name="T33" fmla="*/ 19 h 37"/>
                <a:gd name="T34" fmla="*/ 4 w 28"/>
                <a:gd name="T35" fmla="*/ 19 h 37"/>
                <a:gd name="T36" fmla="*/ 25 w 28"/>
                <a:gd name="T37" fmla="*/ 16 h 37"/>
                <a:gd name="T38" fmla="*/ 25 w 28"/>
                <a:gd name="T39" fmla="*/ 14 h 37"/>
                <a:gd name="T40" fmla="*/ 24 w 28"/>
                <a:gd name="T41" fmla="*/ 13 h 37"/>
                <a:gd name="T42" fmla="*/ 24 w 28"/>
                <a:gd name="T43" fmla="*/ 11 h 37"/>
                <a:gd name="T44" fmla="*/ 23 w 28"/>
                <a:gd name="T45" fmla="*/ 10 h 37"/>
                <a:gd name="T46" fmla="*/ 20 w 28"/>
                <a:gd name="T47" fmla="*/ 5 h 37"/>
                <a:gd name="T48" fmla="*/ 14 w 28"/>
                <a:gd name="T49" fmla="*/ 4 h 37"/>
                <a:gd name="T50" fmla="*/ 8 w 28"/>
                <a:gd name="T51" fmla="*/ 5 h 37"/>
                <a:gd name="T52" fmla="*/ 5 w 28"/>
                <a:gd name="T53" fmla="*/ 10 h 37"/>
                <a:gd name="T54" fmla="*/ 4 w 28"/>
                <a:gd name="T55" fmla="*/ 11 h 37"/>
                <a:gd name="T56" fmla="*/ 4 w 28"/>
                <a:gd name="T57" fmla="*/ 13 h 37"/>
                <a:gd name="T58" fmla="*/ 4 w 28"/>
                <a:gd name="T59" fmla="*/ 14 h 37"/>
                <a:gd name="T60" fmla="*/ 4 w 28"/>
                <a:gd name="T61" fmla="*/ 16 h 37"/>
                <a:gd name="T62" fmla="*/ 25 w 28"/>
                <a:gd name="T63" fmla="*/ 1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8" h="37">
                  <a:moveTo>
                    <a:pt x="4" y="19"/>
                  </a:moveTo>
                  <a:cubicBezTo>
                    <a:pt x="4" y="24"/>
                    <a:pt x="5" y="28"/>
                    <a:pt x="6" y="30"/>
                  </a:cubicBezTo>
                  <a:cubicBezTo>
                    <a:pt x="8" y="32"/>
                    <a:pt x="11" y="34"/>
                    <a:pt x="15" y="34"/>
                  </a:cubicBezTo>
                  <a:cubicBezTo>
                    <a:pt x="17" y="34"/>
                    <a:pt x="19" y="33"/>
                    <a:pt x="21" y="33"/>
                  </a:cubicBezTo>
                  <a:cubicBezTo>
                    <a:pt x="22" y="32"/>
                    <a:pt x="24" y="31"/>
                    <a:pt x="25" y="29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7" y="32"/>
                    <a:pt x="26" y="33"/>
                    <a:pt x="25" y="34"/>
                  </a:cubicBezTo>
                  <a:cubicBezTo>
                    <a:pt x="24" y="35"/>
                    <a:pt x="23" y="35"/>
                    <a:pt x="22" y="36"/>
                  </a:cubicBezTo>
                  <a:cubicBezTo>
                    <a:pt x="21" y="36"/>
                    <a:pt x="20" y="36"/>
                    <a:pt x="19" y="37"/>
                  </a:cubicBezTo>
                  <a:cubicBezTo>
                    <a:pt x="18" y="37"/>
                    <a:pt x="16" y="37"/>
                    <a:pt x="15" y="37"/>
                  </a:cubicBezTo>
                  <a:cubicBezTo>
                    <a:pt x="10" y="37"/>
                    <a:pt x="6" y="35"/>
                    <a:pt x="4" y="32"/>
                  </a:cubicBezTo>
                  <a:cubicBezTo>
                    <a:pt x="1" y="29"/>
                    <a:pt x="0" y="25"/>
                    <a:pt x="0" y="19"/>
                  </a:cubicBezTo>
                  <a:cubicBezTo>
                    <a:pt x="0" y="13"/>
                    <a:pt x="1" y="8"/>
                    <a:pt x="4" y="5"/>
                  </a:cubicBezTo>
                  <a:cubicBezTo>
                    <a:pt x="6" y="2"/>
                    <a:pt x="10" y="0"/>
                    <a:pt x="14" y="0"/>
                  </a:cubicBezTo>
                  <a:cubicBezTo>
                    <a:pt x="19" y="0"/>
                    <a:pt x="22" y="2"/>
                    <a:pt x="25" y="5"/>
                  </a:cubicBezTo>
                  <a:cubicBezTo>
                    <a:pt x="27" y="8"/>
                    <a:pt x="28" y="12"/>
                    <a:pt x="28" y="18"/>
                  </a:cubicBezTo>
                  <a:cubicBezTo>
                    <a:pt x="28" y="19"/>
                    <a:pt x="28" y="19"/>
                    <a:pt x="28" y="19"/>
                  </a:cubicBezTo>
                  <a:lnTo>
                    <a:pt x="4" y="19"/>
                  </a:lnTo>
                  <a:close/>
                  <a:moveTo>
                    <a:pt x="25" y="16"/>
                  </a:moveTo>
                  <a:cubicBezTo>
                    <a:pt x="25" y="16"/>
                    <a:pt x="25" y="15"/>
                    <a:pt x="25" y="14"/>
                  </a:cubicBezTo>
                  <a:cubicBezTo>
                    <a:pt x="24" y="14"/>
                    <a:pt x="24" y="13"/>
                    <a:pt x="24" y="13"/>
                  </a:cubicBezTo>
                  <a:cubicBezTo>
                    <a:pt x="24" y="12"/>
                    <a:pt x="24" y="12"/>
                    <a:pt x="24" y="11"/>
                  </a:cubicBezTo>
                  <a:cubicBezTo>
                    <a:pt x="24" y="11"/>
                    <a:pt x="24" y="10"/>
                    <a:pt x="23" y="10"/>
                  </a:cubicBezTo>
                  <a:cubicBezTo>
                    <a:pt x="23" y="8"/>
                    <a:pt x="21" y="6"/>
                    <a:pt x="20" y="5"/>
                  </a:cubicBezTo>
                  <a:cubicBezTo>
                    <a:pt x="18" y="4"/>
                    <a:pt x="16" y="4"/>
                    <a:pt x="14" y="4"/>
                  </a:cubicBezTo>
                  <a:cubicBezTo>
                    <a:pt x="12" y="4"/>
                    <a:pt x="10" y="4"/>
                    <a:pt x="8" y="5"/>
                  </a:cubicBezTo>
                  <a:cubicBezTo>
                    <a:pt x="7" y="6"/>
                    <a:pt x="6" y="8"/>
                    <a:pt x="5" y="10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4" y="12"/>
                    <a:pt x="4" y="13"/>
                  </a:cubicBezTo>
                  <a:cubicBezTo>
                    <a:pt x="4" y="13"/>
                    <a:pt x="4" y="14"/>
                    <a:pt x="4" y="14"/>
                  </a:cubicBezTo>
                  <a:cubicBezTo>
                    <a:pt x="4" y="15"/>
                    <a:pt x="4" y="15"/>
                    <a:pt x="4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Freeform 34">
              <a:extLst>
                <a:ext uri="{FF2B5EF4-FFF2-40B4-BE49-F238E27FC236}">
                  <a16:creationId xmlns:a16="http://schemas.microsoft.com/office/drawing/2014/main" id="{BAD6F831-4491-7356-1AD9-7C632DB2C1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35" y="314"/>
              <a:ext cx="26" cy="51"/>
            </a:xfrm>
            <a:custGeom>
              <a:avLst/>
              <a:gdLst>
                <a:gd name="T0" fmla="*/ 24 w 27"/>
                <a:gd name="T1" fmla="*/ 48 h 53"/>
                <a:gd name="T2" fmla="*/ 19 w 27"/>
                <a:gd name="T3" fmla="*/ 52 h 53"/>
                <a:gd name="T4" fmla="*/ 13 w 27"/>
                <a:gd name="T5" fmla="*/ 53 h 53"/>
                <a:gd name="T6" fmla="*/ 8 w 27"/>
                <a:gd name="T7" fmla="*/ 52 h 53"/>
                <a:gd name="T8" fmla="*/ 4 w 27"/>
                <a:gd name="T9" fmla="*/ 50 h 53"/>
                <a:gd name="T10" fmla="*/ 1 w 27"/>
                <a:gd name="T11" fmla="*/ 43 h 53"/>
                <a:gd name="T12" fmla="*/ 0 w 27"/>
                <a:gd name="T13" fmla="*/ 35 h 53"/>
                <a:gd name="T14" fmla="*/ 1 w 27"/>
                <a:gd name="T15" fmla="*/ 26 h 53"/>
                <a:gd name="T16" fmla="*/ 4 w 27"/>
                <a:gd name="T17" fmla="*/ 19 h 53"/>
                <a:gd name="T18" fmla="*/ 8 w 27"/>
                <a:gd name="T19" fmla="*/ 17 h 53"/>
                <a:gd name="T20" fmla="*/ 13 w 27"/>
                <a:gd name="T21" fmla="*/ 16 h 53"/>
                <a:gd name="T22" fmla="*/ 19 w 27"/>
                <a:gd name="T23" fmla="*/ 17 h 53"/>
                <a:gd name="T24" fmla="*/ 24 w 27"/>
                <a:gd name="T25" fmla="*/ 21 h 53"/>
                <a:gd name="T26" fmla="*/ 24 w 27"/>
                <a:gd name="T27" fmla="*/ 0 h 53"/>
                <a:gd name="T28" fmla="*/ 27 w 27"/>
                <a:gd name="T29" fmla="*/ 0 h 53"/>
                <a:gd name="T30" fmla="*/ 27 w 27"/>
                <a:gd name="T31" fmla="*/ 53 h 53"/>
                <a:gd name="T32" fmla="*/ 24 w 27"/>
                <a:gd name="T33" fmla="*/ 53 h 53"/>
                <a:gd name="T34" fmla="*/ 24 w 27"/>
                <a:gd name="T35" fmla="*/ 48 h 53"/>
                <a:gd name="T36" fmla="*/ 24 w 27"/>
                <a:gd name="T37" fmla="*/ 35 h 53"/>
                <a:gd name="T38" fmla="*/ 23 w 27"/>
                <a:gd name="T39" fmla="*/ 29 h 53"/>
                <a:gd name="T40" fmla="*/ 22 w 27"/>
                <a:gd name="T41" fmla="*/ 24 h 53"/>
                <a:gd name="T42" fmla="*/ 19 w 27"/>
                <a:gd name="T43" fmla="*/ 21 h 53"/>
                <a:gd name="T44" fmla="*/ 14 w 27"/>
                <a:gd name="T45" fmla="*/ 20 h 53"/>
                <a:gd name="T46" fmla="*/ 8 w 27"/>
                <a:gd name="T47" fmla="*/ 21 h 53"/>
                <a:gd name="T48" fmla="*/ 5 w 27"/>
                <a:gd name="T49" fmla="*/ 24 h 53"/>
                <a:gd name="T50" fmla="*/ 4 w 27"/>
                <a:gd name="T51" fmla="*/ 29 h 53"/>
                <a:gd name="T52" fmla="*/ 3 w 27"/>
                <a:gd name="T53" fmla="*/ 35 h 53"/>
                <a:gd name="T54" fmla="*/ 4 w 27"/>
                <a:gd name="T55" fmla="*/ 40 h 53"/>
                <a:gd name="T56" fmla="*/ 5 w 27"/>
                <a:gd name="T57" fmla="*/ 45 h 53"/>
                <a:gd name="T58" fmla="*/ 8 w 27"/>
                <a:gd name="T59" fmla="*/ 48 h 53"/>
                <a:gd name="T60" fmla="*/ 14 w 27"/>
                <a:gd name="T61" fmla="*/ 50 h 53"/>
                <a:gd name="T62" fmla="*/ 19 w 27"/>
                <a:gd name="T63" fmla="*/ 48 h 53"/>
                <a:gd name="T64" fmla="*/ 22 w 27"/>
                <a:gd name="T65" fmla="*/ 45 h 53"/>
                <a:gd name="T66" fmla="*/ 23 w 27"/>
                <a:gd name="T67" fmla="*/ 40 h 53"/>
                <a:gd name="T68" fmla="*/ 24 w 27"/>
                <a:gd name="T69" fmla="*/ 3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7" h="53">
                  <a:moveTo>
                    <a:pt x="24" y="48"/>
                  </a:moveTo>
                  <a:cubicBezTo>
                    <a:pt x="22" y="50"/>
                    <a:pt x="20" y="51"/>
                    <a:pt x="19" y="52"/>
                  </a:cubicBezTo>
                  <a:cubicBezTo>
                    <a:pt x="17" y="53"/>
                    <a:pt x="15" y="53"/>
                    <a:pt x="13" y="53"/>
                  </a:cubicBezTo>
                  <a:cubicBezTo>
                    <a:pt x="11" y="53"/>
                    <a:pt x="9" y="53"/>
                    <a:pt x="8" y="52"/>
                  </a:cubicBezTo>
                  <a:cubicBezTo>
                    <a:pt x="6" y="52"/>
                    <a:pt x="5" y="51"/>
                    <a:pt x="4" y="50"/>
                  </a:cubicBezTo>
                  <a:cubicBezTo>
                    <a:pt x="2" y="48"/>
                    <a:pt x="1" y="46"/>
                    <a:pt x="1" y="43"/>
                  </a:cubicBezTo>
                  <a:cubicBezTo>
                    <a:pt x="0" y="40"/>
                    <a:pt x="0" y="37"/>
                    <a:pt x="0" y="35"/>
                  </a:cubicBezTo>
                  <a:cubicBezTo>
                    <a:pt x="0" y="32"/>
                    <a:pt x="0" y="29"/>
                    <a:pt x="1" y="26"/>
                  </a:cubicBezTo>
                  <a:cubicBezTo>
                    <a:pt x="1" y="23"/>
                    <a:pt x="2" y="21"/>
                    <a:pt x="4" y="19"/>
                  </a:cubicBezTo>
                  <a:cubicBezTo>
                    <a:pt x="5" y="18"/>
                    <a:pt x="6" y="18"/>
                    <a:pt x="8" y="17"/>
                  </a:cubicBezTo>
                  <a:cubicBezTo>
                    <a:pt x="9" y="17"/>
                    <a:pt x="11" y="16"/>
                    <a:pt x="13" y="16"/>
                  </a:cubicBezTo>
                  <a:cubicBezTo>
                    <a:pt x="15" y="16"/>
                    <a:pt x="17" y="17"/>
                    <a:pt x="19" y="17"/>
                  </a:cubicBezTo>
                  <a:cubicBezTo>
                    <a:pt x="20" y="18"/>
                    <a:pt x="22" y="19"/>
                    <a:pt x="24" y="21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4" y="53"/>
                    <a:pt x="24" y="53"/>
                    <a:pt x="24" y="53"/>
                  </a:cubicBezTo>
                  <a:lnTo>
                    <a:pt x="24" y="48"/>
                  </a:lnTo>
                  <a:close/>
                  <a:moveTo>
                    <a:pt x="24" y="35"/>
                  </a:moveTo>
                  <a:cubicBezTo>
                    <a:pt x="24" y="33"/>
                    <a:pt x="24" y="31"/>
                    <a:pt x="23" y="29"/>
                  </a:cubicBezTo>
                  <a:cubicBezTo>
                    <a:pt x="23" y="27"/>
                    <a:pt x="23" y="26"/>
                    <a:pt x="22" y="24"/>
                  </a:cubicBezTo>
                  <a:cubicBezTo>
                    <a:pt x="21" y="23"/>
                    <a:pt x="20" y="22"/>
                    <a:pt x="19" y="21"/>
                  </a:cubicBezTo>
                  <a:cubicBezTo>
                    <a:pt x="17" y="20"/>
                    <a:pt x="16" y="20"/>
                    <a:pt x="14" y="20"/>
                  </a:cubicBezTo>
                  <a:cubicBezTo>
                    <a:pt x="11" y="20"/>
                    <a:pt x="10" y="20"/>
                    <a:pt x="8" y="21"/>
                  </a:cubicBezTo>
                  <a:cubicBezTo>
                    <a:pt x="7" y="22"/>
                    <a:pt x="6" y="23"/>
                    <a:pt x="5" y="24"/>
                  </a:cubicBezTo>
                  <a:cubicBezTo>
                    <a:pt x="4" y="26"/>
                    <a:pt x="4" y="27"/>
                    <a:pt x="4" y="29"/>
                  </a:cubicBezTo>
                  <a:cubicBezTo>
                    <a:pt x="4" y="31"/>
                    <a:pt x="3" y="33"/>
                    <a:pt x="3" y="35"/>
                  </a:cubicBezTo>
                  <a:cubicBezTo>
                    <a:pt x="3" y="36"/>
                    <a:pt x="4" y="38"/>
                    <a:pt x="4" y="40"/>
                  </a:cubicBezTo>
                  <a:cubicBezTo>
                    <a:pt x="4" y="42"/>
                    <a:pt x="4" y="44"/>
                    <a:pt x="5" y="45"/>
                  </a:cubicBezTo>
                  <a:cubicBezTo>
                    <a:pt x="6" y="46"/>
                    <a:pt x="7" y="47"/>
                    <a:pt x="8" y="48"/>
                  </a:cubicBezTo>
                  <a:cubicBezTo>
                    <a:pt x="10" y="49"/>
                    <a:pt x="11" y="50"/>
                    <a:pt x="14" y="50"/>
                  </a:cubicBezTo>
                  <a:cubicBezTo>
                    <a:pt x="16" y="50"/>
                    <a:pt x="17" y="49"/>
                    <a:pt x="19" y="48"/>
                  </a:cubicBezTo>
                  <a:cubicBezTo>
                    <a:pt x="20" y="47"/>
                    <a:pt x="21" y="46"/>
                    <a:pt x="22" y="45"/>
                  </a:cubicBezTo>
                  <a:cubicBezTo>
                    <a:pt x="23" y="44"/>
                    <a:pt x="23" y="42"/>
                    <a:pt x="23" y="40"/>
                  </a:cubicBezTo>
                  <a:cubicBezTo>
                    <a:pt x="24" y="38"/>
                    <a:pt x="24" y="36"/>
                    <a:pt x="24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Freeform 35">
              <a:extLst>
                <a:ext uri="{FF2B5EF4-FFF2-40B4-BE49-F238E27FC236}">
                  <a16:creationId xmlns:a16="http://schemas.microsoft.com/office/drawing/2014/main" id="{5511EA87-FE7F-EF29-DDB6-21BA8B4E14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89" y="314"/>
              <a:ext cx="31" cy="51"/>
            </a:xfrm>
            <a:custGeom>
              <a:avLst/>
              <a:gdLst>
                <a:gd name="T0" fmla="*/ 0 w 31"/>
                <a:gd name="T1" fmla="*/ 0 h 51"/>
                <a:gd name="T2" fmla="*/ 4 w 31"/>
                <a:gd name="T3" fmla="*/ 0 h 51"/>
                <a:gd name="T4" fmla="*/ 4 w 31"/>
                <a:gd name="T5" fmla="*/ 47 h 51"/>
                <a:gd name="T6" fmla="*/ 31 w 31"/>
                <a:gd name="T7" fmla="*/ 47 h 51"/>
                <a:gd name="T8" fmla="*/ 31 w 31"/>
                <a:gd name="T9" fmla="*/ 51 h 51"/>
                <a:gd name="T10" fmla="*/ 0 w 31"/>
                <a:gd name="T11" fmla="*/ 51 h 51"/>
                <a:gd name="T12" fmla="*/ 0 w 31"/>
                <a:gd name="T1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51">
                  <a:moveTo>
                    <a:pt x="0" y="0"/>
                  </a:moveTo>
                  <a:lnTo>
                    <a:pt x="4" y="0"/>
                  </a:lnTo>
                  <a:lnTo>
                    <a:pt x="4" y="47"/>
                  </a:lnTo>
                  <a:lnTo>
                    <a:pt x="31" y="47"/>
                  </a:lnTo>
                  <a:lnTo>
                    <a:pt x="31" y="51"/>
                  </a:lnTo>
                  <a:lnTo>
                    <a:pt x="0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Freeform 36">
              <a:extLst>
                <a:ext uri="{FF2B5EF4-FFF2-40B4-BE49-F238E27FC236}">
                  <a16:creationId xmlns:a16="http://schemas.microsoft.com/office/drawing/2014/main" id="{46B994DD-47AA-3E8F-ADD5-C946CA6598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23" y="329"/>
              <a:ext cx="27" cy="36"/>
            </a:xfrm>
            <a:custGeom>
              <a:avLst/>
              <a:gdLst>
                <a:gd name="T0" fmla="*/ 28 w 28"/>
                <a:gd name="T1" fmla="*/ 19 h 37"/>
                <a:gd name="T2" fmla="*/ 28 w 28"/>
                <a:gd name="T3" fmla="*/ 26 h 37"/>
                <a:gd name="T4" fmla="*/ 24 w 28"/>
                <a:gd name="T5" fmla="*/ 33 h 37"/>
                <a:gd name="T6" fmla="*/ 14 w 28"/>
                <a:gd name="T7" fmla="*/ 37 h 37"/>
                <a:gd name="T8" fmla="*/ 4 w 28"/>
                <a:gd name="T9" fmla="*/ 33 h 37"/>
                <a:gd name="T10" fmla="*/ 0 w 28"/>
                <a:gd name="T11" fmla="*/ 26 h 37"/>
                <a:gd name="T12" fmla="*/ 0 w 28"/>
                <a:gd name="T13" fmla="*/ 19 h 37"/>
                <a:gd name="T14" fmla="*/ 0 w 28"/>
                <a:gd name="T15" fmla="*/ 11 h 37"/>
                <a:gd name="T16" fmla="*/ 4 w 28"/>
                <a:gd name="T17" fmla="*/ 4 h 37"/>
                <a:gd name="T18" fmla="*/ 14 w 28"/>
                <a:gd name="T19" fmla="*/ 0 h 37"/>
                <a:gd name="T20" fmla="*/ 24 w 28"/>
                <a:gd name="T21" fmla="*/ 4 h 37"/>
                <a:gd name="T22" fmla="*/ 28 w 28"/>
                <a:gd name="T23" fmla="*/ 11 h 37"/>
                <a:gd name="T24" fmla="*/ 28 w 28"/>
                <a:gd name="T25" fmla="*/ 19 h 37"/>
                <a:gd name="T26" fmla="*/ 25 w 28"/>
                <a:gd name="T27" fmla="*/ 19 h 37"/>
                <a:gd name="T28" fmla="*/ 25 w 28"/>
                <a:gd name="T29" fmla="*/ 15 h 37"/>
                <a:gd name="T30" fmla="*/ 24 w 28"/>
                <a:gd name="T31" fmla="*/ 12 h 37"/>
                <a:gd name="T32" fmla="*/ 23 w 28"/>
                <a:gd name="T33" fmla="*/ 9 h 37"/>
                <a:gd name="T34" fmla="*/ 21 w 28"/>
                <a:gd name="T35" fmla="*/ 7 h 37"/>
                <a:gd name="T36" fmla="*/ 14 w 28"/>
                <a:gd name="T37" fmla="*/ 4 h 37"/>
                <a:gd name="T38" fmla="*/ 7 w 28"/>
                <a:gd name="T39" fmla="*/ 7 h 37"/>
                <a:gd name="T40" fmla="*/ 5 w 28"/>
                <a:gd name="T41" fmla="*/ 9 h 37"/>
                <a:gd name="T42" fmla="*/ 4 w 28"/>
                <a:gd name="T43" fmla="*/ 12 h 37"/>
                <a:gd name="T44" fmla="*/ 3 w 28"/>
                <a:gd name="T45" fmla="*/ 15 h 37"/>
                <a:gd name="T46" fmla="*/ 3 w 28"/>
                <a:gd name="T47" fmla="*/ 19 h 37"/>
                <a:gd name="T48" fmla="*/ 3 w 28"/>
                <a:gd name="T49" fmla="*/ 22 h 37"/>
                <a:gd name="T50" fmla="*/ 4 w 28"/>
                <a:gd name="T51" fmla="*/ 25 h 37"/>
                <a:gd name="T52" fmla="*/ 5 w 28"/>
                <a:gd name="T53" fmla="*/ 28 h 37"/>
                <a:gd name="T54" fmla="*/ 7 w 28"/>
                <a:gd name="T55" fmla="*/ 31 h 37"/>
                <a:gd name="T56" fmla="*/ 14 w 28"/>
                <a:gd name="T57" fmla="*/ 34 h 37"/>
                <a:gd name="T58" fmla="*/ 21 w 28"/>
                <a:gd name="T59" fmla="*/ 31 h 37"/>
                <a:gd name="T60" fmla="*/ 23 w 28"/>
                <a:gd name="T61" fmla="*/ 28 h 37"/>
                <a:gd name="T62" fmla="*/ 24 w 28"/>
                <a:gd name="T63" fmla="*/ 25 h 37"/>
                <a:gd name="T64" fmla="*/ 25 w 28"/>
                <a:gd name="T65" fmla="*/ 22 h 37"/>
                <a:gd name="T66" fmla="*/ 25 w 28"/>
                <a:gd name="T67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" h="37">
                  <a:moveTo>
                    <a:pt x="28" y="19"/>
                  </a:moveTo>
                  <a:cubicBezTo>
                    <a:pt x="28" y="21"/>
                    <a:pt x="28" y="24"/>
                    <a:pt x="28" y="26"/>
                  </a:cubicBezTo>
                  <a:cubicBezTo>
                    <a:pt x="27" y="29"/>
                    <a:pt x="26" y="31"/>
                    <a:pt x="24" y="33"/>
                  </a:cubicBezTo>
                  <a:cubicBezTo>
                    <a:pt x="21" y="36"/>
                    <a:pt x="18" y="37"/>
                    <a:pt x="14" y="37"/>
                  </a:cubicBezTo>
                  <a:cubicBezTo>
                    <a:pt x="10" y="37"/>
                    <a:pt x="7" y="36"/>
                    <a:pt x="4" y="33"/>
                  </a:cubicBezTo>
                  <a:cubicBezTo>
                    <a:pt x="2" y="31"/>
                    <a:pt x="1" y="29"/>
                    <a:pt x="0" y="26"/>
                  </a:cubicBezTo>
                  <a:cubicBezTo>
                    <a:pt x="0" y="24"/>
                    <a:pt x="0" y="21"/>
                    <a:pt x="0" y="19"/>
                  </a:cubicBezTo>
                  <a:cubicBezTo>
                    <a:pt x="0" y="16"/>
                    <a:pt x="0" y="13"/>
                    <a:pt x="0" y="11"/>
                  </a:cubicBezTo>
                  <a:cubicBezTo>
                    <a:pt x="1" y="8"/>
                    <a:pt x="2" y="6"/>
                    <a:pt x="4" y="4"/>
                  </a:cubicBezTo>
                  <a:cubicBezTo>
                    <a:pt x="7" y="2"/>
                    <a:pt x="10" y="0"/>
                    <a:pt x="14" y="0"/>
                  </a:cubicBezTo>
                  <a:cubicBezTo>
                    <a:pt x="18" y="0"/>
                    <a:pt x="21" y="2"/>
                    <a:pt x="24" y="4"/>
                  </a:cubicBezTo>
                  <a:cubicBezTo>
                    <a:pt x="26" y="6"/>
                    <a:pt x="27" y="8"/>
                    <a:pt x="28" y="11"/>
                  </a:cubicBezTo>
                  <a:cubicBezTo>
                    <a:pt x="28" y="13"/>
                    <a:pt x="28" y="16"/>
                    <a:pt x="28" y="19"/>
                  </a:cubicBezTo>
                  <a:close/>
                  <a:moveTo>
                    <a:pt x="25" y="19"/>
                  </a:moveTo>
                  <a:cubicBezTo>
                    <a:pt x="25" y="18"/>
                    <a:pt x="25" y="17"/>
                    <a:pt x="25" y="15"/>
                  </a:cubicBezTo>
                  <a:cubicBezTo>
                    <a:pt x="25" y="14"/>
                    <a:pt x="24" y="13"/>
                    <a:pt x="24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3" y="8"/>
                    <a:pt x="22" y="7"/>
                    <a:pt x="21" y="7"/>
                  </a:cubicBezTo>
                  <a:cubicBezTo>
                    <a:pt x="19" y="5"/>
                    <a:pt x="17" y="4"/>
                    <a:pt x="14" y="4"/>
                  </a:cubicBezTo>
                  <a:cubicBezTo>
                    <a:pt x="11" y="4"/>
                    <a:pt x="9" y="5"/>
                    <a:pt x="7" y="7"/>
                  </a:cubicBezTo>
                  <a:cubicBezTo>
                    <a:pt x="6" y="7"/>
                    <a:pt x="5" y="8"/>
                    <a:pt x="5" y="9"/>
                  </a:cubicBezTo>
                  <a:cubicBezTo>
                    <a:pt x="4" y="10"/>
                    <a:pt x="4" y="11"/>
                    <a:pt x="4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7"/>
                    <a:pt x="3" y="18"/>
                    <a:pt x="3" y="19"/>
                  </a:cubicBezTo>
                  <a:cubicBezTo>
                    <a:pt x="3" y="20"/>
                    <a:pt x="3" y="21"/>
                    <a:pt x="3" y="22"/>
                  </a:cubicBezTo>
                  <a:cubicBezTo>
                    <a:pt x="4" y="23"/>
                    <a:pt x="4" y="24"/>
                    <a:pt x="4" y="25"/>
                  </a:cubicBezTo>
                  <a:cubicBezTo>
                    <a:pt x="4" y="26"/>
                    <a:pt x="4" y="27"/>
                    <a:pt x="5" y="28"/>
                  </a:cubicBezTo>
                  <a:cubicBezTo>
                    <a:pt x="5" y="29"/>
                    <a:pt x="6" y="30"/>
                    <a:pt x="7" y="31"/>
                  </a:cubicBezTo>
                  <a:cubicBezTo>
                    <a:pt x="9" y="33"/>
                    <a:pt x="11" y="34"/>
                    <a:pt x="14" y="34"/>
                  </a:cubicBezTo>
                  <a:cubicBezTo>
                    <a:pt x="17" y="34"/>
                    <a:pt x="19" y="33"/>
                    <a:pt x="21" y="31"/>
                  </a:cubicBezTo>
                  <a:cubicBezTo>
                    <a:pt x="22" y="30"/>
                    <a:pt x="23" y="29"/>
                    <a:pt x="23" y="28"/>
                  </a:cubicBezTo>
                  <a:cubicBezTo>
                    <a:pt x="24" y="27"/>
                    <a:pt x="24" y="26"/>
                    <a:pt x="24" y="25"/>
                  </a:cubicBezTo>
                  <a:cubicBezTo>
                    <a:pt x="24" y="24"/>
                    <a:pt x="25" y="23"/>
                    <a:pt x="25" y="22"/>
                  </a:cubicBezTo>
                  <a:cubicBezTo>
                    <a:pt x="25" y="21"/>
                    <a:pt x="25" y="20"/>
                    <a:pt x="25" y="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Freeform 37">
              <a:extLst>
                <a:ext uri="{FF2B5EF4-FFF2-40B4-BE49-F238E27FC236}">
                  <a16:creationId xmlns:a16="http://schemas.microsoft.com/office/drawing/2014/main" id="{8B58A086-C33D-B7B1-4ABF-60283B0962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58" y="329"/>
              <a:ext cx="27" cy="53"/>
            </a:xfrm>
            <a:custGeom>
              <a:avLst/>
              <a:gdLst>
                <a:gd name="T0" fmla="*/ 28 w 28"/>
                <a:gd name="T1" fmla="*/ 39 h 54"/>
                <a:gd name="T2" fmla="*/ 27 w 28"/>
                <a:gd name="T3" fmla="*/ 45 h 54"/>
                <a:gd name="T4" fmla="*/ 24 w 28"/>
                <a:gd name="T5" fmla="*/ 50 h 54"/>
                <a:gd name="T6" fmla="*/ 19 w 28"/>
                <a:gd name="T7" fmla="*/ 53 h 54"/>
                <a:gd name="T8" fmla="*/ 13 w 28"/>
                <a:gd name="T9" fmla="*/ 54 h 54"/>
                <a:gd name="T10" fmla="*/ 9 w 28"/>
                <a:gd name="T11" fmla="*/ 54 h 54"/>
                <a:gd name="T12" fmla="*/ 6 w 28"/>
                <a:gd name="T13" fmla="*/ 53 h 54"/>
                <a:gd name="T14" fmla="*/ 4 w 28"/>
                <a:gd name="T15" fmla="*/ 52 h 54"/>
                <a:gd name="T16" fmla="*/ 1 w 28"/>
                <a:gd name="T17" fmla="*/ 49 h 54"/>
                <a:gd name="T18" fmla="*/ 4 w 28"/>
                <a:gd name="T19" fmla="*/ 47 h 54"/>
                <a:gd name="T20" fmla="*/ 6 w 28"/>
                <a:gd name="T21" fmla="*/ 49 h 54"/>
                <a:gd name="T22" fmla="*/ 8 w 28"/>
                <a:gd name="T23" fmla="*/ 50 h 54"/>
                <a:gd name="T24" fmla="*/ 10 w 28"/>
                <a:gd name="T25" fmla="*/ 50 h 54"/>
                <a:gd name="T26" fmla="*/ 13 w 28"/>
                <a:gd name="T27" fmla="*/ 51 h 54"/>
                <a:gd name="T28" fmla="*/ 18 w 28"/>
                <a:gd name="T29" fmla="*/ 50 h 54"/>
                <a:gd name="T30" fmla="*/ 21 w 28"/>
                <a:gd name="T31" fmla="*/ 47 h 54"/>
                <a:gd name="T32" fmla="*/ 23 w 28"/>
                <a:gd name="T33" fmla="*/ 43 h 54"/>
                <a:gd name="T34" fmla="*/ 24 w 28"/>
                <a:gd name="T35" fmla="*/ 38 h 54"/>
                <a:gd name="T36" fmla="*/ 24 w 28"/>
                <a:gd name="T37" fmla="*/ 32 h 54"/>
                <a:gd name="T38" fmla="*/ 19 w 28"/>
                <a:gd name="T39" fmla="*/ 36 h 54"/>
                <a:gd name="T40" fmla="*/ 13 w 28"/>
                <a:gd name="T41" fmla="*/ 37 h 54"/>
                <a:gd name="T42" fmla="*/ 8 w 28"/>
                <a:gd name="T43" fmla="*/ 36 h 54"/>
                <a:gd name="T44" fmla="*/ 4 w 28"/>
                <a:gd name="T45" fmla="*/ 34 h 54"/>
                <a:gd name="T46" fmla="*/ 1 w 28"/>
                <a:gd name="T47" fmla="*/ 27 h 54"/>
                <a:gd name="T48" fmla="*/ 0 w 28"/>
                <a:gd name="T49" fmla="*/ 19 h 54"/>
                <a:gd name="T50" fmla="*/ 1 w 28"/>
                <a:gd name="T51" fmla="*/ 10 h 54"/>
                <a:gd name="T52" fmla="*/ 4 w 28"/>
                <a:gd name="T53" fmla="*/ 3 h 54"/>
                <a:gd name="T54" fmla="*/ 8 w 28"/>
                <a:gd name="T55" fmla="*/ 1 h 54"/>
                <a:gd name="T56" fmla="*/ 13 w 28"/>
                <a:gd name="T57" fmla="*/ 0 h 54"/>
                <a:gd name="T58" fmla="*/ 19 w 28"/>
                <a:gd name="T59" fmla="*/ 1 h 54"/>
                <a:gd name="T60" fmla="*/ 24 w 28"/>
                <a:gd name="T61" fmla="*/ 5 h 54"/>
                <a:gd name="T62" fmla="*/ 24 w 28"/>
                <a:gd name="T63" fmla="*/ 1 h 54"/>
                <a:gd name="T64" fmla="*/ 28 w 28"/>
                <a:gd name="T65" fmla="*/ 1 h 54"/>
                <a:gd name="T66" fmla="*/ 28 w 28"/>
                <a:gd name="T67" fmla="*/ 39 h 54"/>
                <a:gd name="T68" fmla="*/ 24 w 28"/>
                <a:gd name="T69" fmla="*/ 19 h 54"/>
                <a:gd name="T70" fmla="*/ 23 w 28"/>
                <a:gd name="T71" fmla="*/ 13 h 54"/>
                <a:gd name="T72" fmla="*/ 22 w 28"/>
                <a:gd name="T73" fmla="*/ 8 h 54"/>
                <a:gd name="T74" fmla="*/ 19 w 28"/>
                <a:gd name="T75" fmla="*/ 5 h 54"/>
                <a:gd name="T76" fmla="*/ 14 w 28"/>
                <a:gd name="T77" fmla="*/ 4 h 54"/>
                <a:gd name="T78" fmla="*/ 8 w 28"/>
                <a:gd name="T79" fmla="*/ 5 h 54"/>
                <a:gd name="T80" fmla="*/ 5 w 28"/>
                <a:gd name="T81" fmla="*/ 8 h 54"/>
                <a:gd name="T82" fmla="*/ 4 w 28"/>
                <a:gd name="T83" fmla="*/ 13 h 54"/>
                <a:gd name="T84" fmla="*/ 4 w 28"/>
                <a:gd name="T85" fmla="*/ 19 h 54"/>
                <a:gd name="T86" fmla="*/ 4 w 28"/>
                <a:gd name="T87" fmla="*/ 24 h 54"/>
                <a:gd name="T88" fmla="*/ 5 w 28"/>
                <a:gd name="T89" fmla="*/ 29 h 54"/>
                <a:gd name="T90" fmla="*/ 8 w 28"/>
                <a:gd name="T91" fmla="*/ 32 h 54"/>
                <a:gd name="T92" fmla="*/ 14 w 28"/>
                <a:gd name="T93" fmla="*/ 34 h 54"/>
                <a:gd name="T94" fmla="*/ 19 w 28"/>
                <a:gd name="T95" fmla="*/ 32 h 54"/>
                <a:gd name="T96" fmla="*/ 22 w 28"/>
                <a:gd name="T97" fmla="*/ 29 h 54"/>
                <a:gd name="T98" fmla="*/ 23 w 28"/>
                <a:gd name="T99" fmla="*/ 24 h 54"/>
                <a:gd name="T100" fmla="*/ 24 w 28"/>
                <a:gd name="T101" fmla="*/ 1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" h="54">
                  <a:moveTo>
                    <a:pt x="28" y="39"/>
                  </a:moveTo>
                  <a:cubicBezTo>
                    <a:pt x="28" y="41"/>
                    <a:pt x="27" y="43"/>
                    <a:pt x="27" y="45"/>
                  </a:cubicBezTo>
                  <a:cubicBezTo>
                    <a:pt x="26" y="47"/>
                    <a:pt x="25" y="48"/>
                    <a:pt x="24" y="50"/>
                  </a:cubicBezTo>
                  <a:cubicBezTo>
                    <a:pt x="22" y="51"/>
                    <a:pt x="21" y="52"/>
                    <a:pt x="19" y="53"/>
                  </a:cubicBezTo>
                  <a:cubicBezTo>
                    <a:pt x="17" y="54"/>
                    <a:pt x="15" y="54"/>
                    <a:pt x="13" y="54"/>
                  </a:cubicBezTo>
                  <a:cubicBezTo>
                    <a:pt x="12" y="54"/>
                    <a:pt x="10" y="54"/>
                    <a:pt x="9" y="54"/>
                  </a:cubicBezTo>
                  <a:cubicBezTo>
                    <a:pt x="8" y="54"/>
                    <a:pt x="7" y="53"/>
                    <a:pt x="6" y="53"/>
                  </a:cubicBezTo>
                  <a:cubicBezTo>
                    <a:pt x="5" y="53"/>
                    <a:pt x="5" y="52"/>
                    <a:pt x="4" y="52"/>
                  </a:cubicBezTo>
                  <a:cubicBezTo>
                    <a:pt x="3" y="51"/>
                    <a:pt x="2" y="50"/>
                    <a:pt x="1" y="49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7"/>
                    <a:pt x="5" y="48"/>
                    <a:pt x="6" y="49"/>
                  </a:cubicBezTo>
                  <a:cubicBezTo>
                    <a:pt x="6" y="49"/>
                    <a:pt x="7" y="49"/>
                    <a:pt x="8" y="50"/>
                  </a:cubicBezTo>
                  <a:cubicBezTo>
                    <a:pt x="8" y="50"/>
                    <a:pt x="9" y="50"/>
                    <a:pt x="10" y="50"/>
                  </a:cubicBezTo>
                  <a:cubicBezTo>
                    <a:pt x="11" y="51"/>
                    <a:pt x="12" y="51"/>
                    <a:pt x="13" y="51"/>
                  </a:cubicBezTo>
                  <a:cubicBezTo>
                    <a:pt x="15" y="51"/>
                    <a:pt x="16" y="50"/>
                    <a:pt x="18" y="50"/>
                  </a:cubicBezTo>
                  <a:cubicBezTo>
                    <a:pt x="19" y="49"/>
                    <a:pt x="20" y="48"/>
                    <a:pt x="21" y="47"/>
                  </a:cubicBezTo>
                  <a:cubicBezTo>
                    <a:pt x="22" y="46"/>
                    <a:pt x="23" y="45"/>
                    <a:pt x="23" y="43"/>
                  </a:cubicBezTo>
                  <a:cubicBezTo>
                    <a:pt x="24" y="42"/>
                    <a:pt x="24" y="40"/>
                    <a:pt x="24" y="38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2" y="34"/>
                    <a:pt x="21" y="35"/>
                    <a:pt x="19" y="36"/>
                  </a:cubicBezTo>
                  <a:cubicBezTo>
                    <a:pt x="17" y="37"/>
                    <a:pt x="15" y="37"/>
                    <a:pt x="13" y="37"/>
                  </a:cubicBezTo>
                  <a:cubicBezTo>
                    <a:pt x="11" y="37"/>
                    <a:pt x="10" y="37"/>
                    <a:pt x="8" y="36"/>
                  </a:cubicBezTo>
                  <a:cubicBezTo>
                    <a:pt x="6" y="36"/>
                    <a:pt x="5" y="35"/>
                    <a:pt x="4" y="34"/>
                  </a:cubicBezTo>
                  <a:cubicBezTo>
                    <a:pt x="2" y="32"/>
                    <a:pt x="1" y="30"/>
                    <a:pt x="1" y="27"/>
                  </a:cubicBezTo>
                  <a:cubicBezTo>
                    <a:pt x="0" y="24"/>
                    <a:pt x="0" y="21"/>
                    <a:pt x="0" y="19"/>
                  </a:cubicBezTo>
                  <a:cubicBezTo>
                    <a:pt x="0" y="16"/>
                    <a:pt x="0" y="13"/>
                    <a:pt x="1" y="10"/>
                  </a:cubicBezTo>
                  <a:cubicBezTo>
                    <a:pt x="1" y="7"/>
                    <a:pt x="2" y="5"/>
                    <a:pt x="4" y="3"/>
                  </a:cubicBezTo>
                  <a:cubicBezTo>
                    <a:pt x="5" y="2"/>
                    <a:pt x="6" y="2"/>
                    <a:pt x="8" y="1"/>
                  </a:cubicBezTo>
                  <a:cubicBezTo>
                    <a:pt x="10" y="1"/>
                    <a:pt x="11" y="0"/>
                    <a:pt x="13" y="0"/>
                  </a:cubicBezTo>
                  <a:cubicBezTo>
                    <a:pt x="15" y="0"/>
                    <a:pt x="17" y="1"/>
                    <a:pt x="19" y="1"/>
                  </a:cubicBezTo>
                  <a:cubicBezTo>
                    <a:pt x="21" y="2"/>
                    <a:pt x="22" y="3"/>
                    <a:pt x="24" y="5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8" y="1"/>
                    <a:pt x="28" y="1"/>
                    <a:pt x="28" y="1"/>
                  </a:cubicBezTo>
                  <a:lnTo>
                    <a:pt x="28" y="39"/>
                  </a:lnTo>
                  <a:close/>
                  <a:moveTo>
                    <a:pt x="24" y="19"/>
                  </a:moveTo>
                  <a:cubicBezTo>
                    <a:pt x="24" y="17"/>
                    <a:pt x="24" y="15"/>
                    <a:pt x="23" y="13"/>
                  </a:cubicBezTo>
                  <a:cubicBezTo>
                    <a:pt x="23" y="11"/>
                    <a:pt x="23" y="10"/>
                    <a:pt x="22" y="8"/>
                  </a:cubicBezTo>
                  <a:cubicBezTo>
                    <a:pt x="21" y="7"/>
                    <a:pt x="20" y="6"/>
                    <a:pt x="19" y="5"/>
                  </a:cubicBezTo>
                  <a:cubicBezTo>
                    <a:pt x="18" y="4"/>
                    <a:pt x="16" y="4"/>
                    <a:pt x="14" y="4"/>
                  </a:cubicBezTo>
                  <a:cubicBezTo>
                    <a:pt x="11" y="4"/>
                    <a:pt x="10" y="4"/>
                    <a:pt x="8" y="5"/>
                  </a:cubicBezTo>
                  <a:cubicBezTo>
                    <a:pt x="7" y="6"/>
                    <a:pt x="6" y="7"/>
                    <a:pt x="5" y="8"/>
                  </a:cubicBezTo>
                  <a:cubicBezTo>
                    <a:pt x="5" y="10"/>
                    <a:pt x="4" y="11"/>
                    <a:pt x="4" y="13"/>
                  </a:cubicBezTo>
                  <a:cubicBezTo>
                    <a:pt x="4" y="15"/>
                    <a:pt x="4" y="17"/>
                    <a:pt x="4" y="19"/>
                  </a:cubicBezTo>
                  <a:cubicBezTo>
                    <a:pt x="4" y="20"/>
                    <a:pt x="4" y="22"/>
                    <a:pt x="4" y="24"/>
                  </a:cubicBezTo>
                  <a:cubicBezTo>
                    <a:pt x="4" y="26"/>
                    <a:pt x="5" y="28"/>
                    <a:pt x="5" y="29"/>
                  </a:cubicBezTo>
                  <a:cubicBezTo>
                    <a:pt x="6" y="30"/>
                    <a:pt x="7" y="31"/>
                    <a:pt x="8" y="32"/>
                  </a:cubicBezTo>
                  <a:cubicBezTo>
                    <a:pt x="10" y="33"/>
                    <a:pt x="11" y="34"/>
                    <a:pt x="14" y="34"/>
                  </a:cubicBezTo>
                  <a:cubicBezTo>
                    <a:pt x="16" y="34"/>
                    <a:pt x="18" y="33"/>
                    <a:pt x="19" y="32"/>
                  </a:cubicBezTo>
                  <a:cubicBezTo>
                    <a:pt x="20" y="31"/>
                    <a:pt x="21" y="30"/>
                    <a:pt x="22" y="29"/>
                  </a:cubicBezTo>
                  <a:cubicBezTo>
                    <a:pt x="23" y="28"/>
                    <a:pt x="23" y="26"/>
                    <a:pt x="23" y="24"/>
                  </a:cubicBezTo>
                  <a:cubicBezTo>
                    <a:pt x="24" y="22"/>
                    <a:pt x="24" y="20"/>
                    <a:pt x="24" y="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Freeform 38">
              <a:extLst>
                <a:ext uri="{FF2B5EF4-FFF2-40B4-BE49-F238E27FC236}">
                  <a16:creationId xmlns:a16="http://schemas.microsoft.com/office/drawing/2014/main" id="{8B24EF54-A55B-3518-9F29-2597518FB29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95" y="314"/>
              <a:ext cx="5" cy="51"/>
            </a:xfrm>
            <a:custGeom>
              <a:avLst/>
              <a:gdLst>
                <a:gd name="T0" fmla="*/ 0 w 5"/>
                <a:gd name="T1" fmla="*/ 0 h 51"/>
                <a:gd name="T2" fmla="*/ 5 w 5"/>
                <a:gd name="T3" fmla="*/ 0 h 51"/>
                <a:gd name="T4" fmla="*/ 5 w 5"/>
                <a:gd name="T5" fmla="*/ 4 h 51"/>
                <a:gd name="T6" fmla="*/ 0 w 5"/>
                <a:gd name="T7" fmla="*/ 4 h 51"/>
                <a:gd name="T8" fmla="*/ 0 w 5"/>
                <a:gd name="T9" fmla="*/ 0 h 51"/>
                <a:gd name="T10" fmla="*/ 1 w 5"/>
                <a:gd name="T11" fmla="*/ 16 h 51"/>
                <a:gd name="T12" fmla="*/ 5 w 5"/>
                <a:gd name="T13" fmla="*/ 16 h 51"/>
                <a:gd name="T14" fmla="*/ 5 w 5"/>
                <a:gd name="T15" fmla="*/ 51 h 51"/>
                <a:gd name="T16" fmla="*/ 1 w 5"/>
                <a:gd name="T17" fmla="*/ 51 h 51"/>
                <a:gd name="T18" fmla="*/ 1 w 5"/>
                <a:gd name="T19" fmla="*/ 1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51">
                  <a:moveTo>
                    <a:pt x="0" y="0"/>
                  </a:moveTo>
                  <a:lnTo>
                    <a:pt x="5" y="0"/>
                  </a:lnTo>
                  <a:lnTo>
                    <a:pt x="5" y="4"/>
                  </a:lnTo>
                  <a:lnTo>
                    <a:pt x="0" y="4"/>
                  </a:lnTo>
                  <a:lnTo>
                    <a:pt x="0" y="0"/>
                  </a:lnTo>
                  <a:close/>
                  <a:moveTo>
                    <a:pt x="1" y="16"/>
                  </a:moveTo>
                  <a:lnTo>
                    <a:pt x="5" y="16"/>
                  </a:lnTo>
                  <a:lnTo>
                    <a:pt x="5" y="51"/>
                  </a:lnTo>
                  <a:lnTo>
                    <a:pt x="1" y="51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" name="Freeform 39">
              <a:extLst>
                <a:ext uri="{FF2B5EF4-FFF2-40B4-BE49-F238E27FC236}">
                  <a16:creationId xmlns:a16="http://schemas.microsoft.com/office/drawing/2014/main" id="{19A376BF-B2CF-186A-C3D5-060F6512CA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08" y="329"/>
              <a:ext cx="27" cy="36"/>
            </a:xfrm>
            <a:custGeom>
              <a:avLst/>
              <a:gdLst>
                <a:gd name="T0" fmla="*/ 28 w 28"/>
                <a:gd name="T1" fmla="*/ 26 h 37"/>
                <a:gd name="T2" fmla="*/ 25 w 28"/>
                <a:gd name="T3" fmla="*/ 34 h 37"/>
                <a:gd name="T4" fmla="*/ 14 w 28"/>
                <a:gd name="T5" fmla="*/ 37 h 37"/>
                <a:gd name="T6" fmla="*/ 6 w 28"/>
                <a:gd name="T7" fmla="*/ 36 h 37"/>
                <a:gd name="T8" fmla="*/ 0 w 28"/>
                <a:gd name="T9" fmla="*/ 32 h 37"/>
                <a:gd name="T10" fmla="*/ 2 w 28"/>
                <a:gd name="T11" fmla="*/ 29 h 37"/>
                <a:gd name="T12" fmla="*/ 14 w 28"/>
                <a:gd name="T13" fmla="*/ 34 h 37"/>
                <a:gd name="T14" fmla="*/ 25 w 28"/>
                <a:gd name="T15" fmla="*/ 26 h 37"/>
                <a:gd name="T16" fmla="*/ 23 w 28"/>
                <a:gd name="T17" fmla="*/ 22 h 37"/>
                <a:gd name="T18" fmla="*/ 18 w 28"/>
                <a:gd name="T19" fmla="*/ 20 h 37"/>
                <a:gd name="T20" fmla="*/ 12 w 28"/>
                <a:gd name="T21" fmla="*/ 20 h 37"/>
                <a:gd name="T22" fmla="*/ 1 w 28"/>
                <a:gd name="T23" fmla="*/ 10 h 37"/>
                <a:gd name="T24" fmla="*/ 5 w 28"/>
                <a:gd name="T25" fmla="*/ 3 h 37"/>
                <a:gd name="T26" fmla="*/ 14 w 28"/>
                <a:gd name="T27" fmla="*/ 0 h 37"/>
                <a:gd name="T28" fmla="*/ 21 w 28"/>
                <a:gd name="T29" fmla="*/ 1 h 37"/>
                <a:gd name="T30" fmla="*/ 27 w 28"/>
                <a:gd name="T31" fmla="*/ 4 h 37"/>
                <a:gd name="T32" fmla="*/ 24 w 28"/>
                <a:gd name="T33" fmla="*/ 7 h 37"/>
                <a:gd name="T34" fmla="*/ 14 w 28"/>
                <a:gd name="T35" fmla="*/ 4 h 37"/>
                <a:gd name="T36" fmla="*/ 7 w 28"/>
                <a:gd name="T37" fmla="*/ 5 h 37"/>
                <a:gd name="T38" fmla="*/ 5 w 28"/>
                <a:gd name="T39" fmla="*/ 10 h 37"/>
                <a:gd name="T40" fmla="*/ 7 w 28"/>
                <a:gd name="T41" fmla="*/ 15 h 37"/>
                <a:gd name="T42" fmla="*/ 12 w 28"/>
                <a:gd name="T43" fmla="*/ 16 h 37"/>
                <a:gd name="T44" fmla="*/ 18 w 28"/>
                <a:gd name="T45" fmla="*/ 17 h 37"/>
                <a:gd name="T46" fmla="*/ 22 w 28"/>
                <a:gd name="T47" fmla="*/ 18 h 37"/>
                <a:gd name="T48" fmla="*/ 25 w 28"/>
                <a:gd name="T49" fmla="*/ 19 h 37"/>
                <a:gd name="T50" fmla="*/ 28 w 28"/>
                <a:gd name="T51" fmla="*/ 22 h 37"/>
                <a:gd name="T52" fmla="*/ 28 w 28"/>
                <a:gd name="T53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8" h="37">
                  <a:moveTo>
                    <a:pt x="28" y="26"/>
                  </a:moveTo>
                  <a:cubicBezTo>
                    <a:pt x="28" y="30"/>
                    <a:pt x="27" y="32"/>
                    <a:pt x="25" y="34"/>
                  </a:cubicBezTo>
                  <a:cubicBezTo>
                    <a:pt x="22" y="36"/>
                    <a:pt x="19" y="37"/>
                    <a:pt x="14" y="37"/>
                  </a:cubicBezTo>
                  <a:cubicBezTo>
                    <a:pt x="11" y="37"/>
                    <a:pt x="8" y="37"/>
                    <a:pt x="6" y="36"/>
                  </a:cubicBezTo>
                  <a:cubicBezTo>
                    <a:pt x="4" y="35"/>
                    <a:pt x="1" y="34"/>
                    <a:pt x="0" y="32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5" y="32"/>
                    <a:pt x="9" y="34"/>
                    <a:pt x="14" y="34"/>
                  </a:cubicBezTo>
                  <a:cubicBezTo>
                    <a:pt x="21" y="34"/>
                    <a:pt x="25" y="31"/>
                    <a:pt x="25" y="26"/>
                  </a:cubicBezTo>
                  <a:cubicBezTo>
                    <a:pt x="25" y="24"/>
                    <a:pt x="24" y="23"/>
                    <a:pt x="23" y="22"/>
                  </a:cubicBezTo>
                  <a:cubicBezTo>
                    <a:pt x="22" y="21"/>
                    <a:pt x="20" y="21"/>
                    <a:pt x="1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5" y="19"/>
                    <a:pt x="1" y="16"/>
                    <a:pt x="1" y="10"/>
                  </a:cubicBezTo>
                  <a:cubicBezTo>
                    <a:pt x="1" y="7"/>
                    <a:pt x="2" y="5"/>
                    <a:pt x="5" y="3"/>
                  </a:cubicBezTo>
                  <a:cubicBezTo>
                    <a:pt x="7" y="1"/>
                    <a:pt x="10" y="0"/>
                    <a:pt x="14" y="0"/>
                  </a:cubicBezTo>
                  <a:cubicBezTo>
                    <a:pt x="17" y="0"/>
                    <a:pt x="19" y="1"/>
                    <a:pt x="21" y="1"/>
                  </a:cubicBezTo>
                  <a:cubicBezTo>
                    <a:pt x="23" y="2"/>
                    <a:pt x="25" y="3"/>
                    <a:pt x="27" y="4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1" y="5"/>
                    <a:pt x="18" y="4"/>
                    <a:pt x="14" y="4"/>
                  </a:cubicBezTo>
                  <a:cubicBezTo>
                    <a:pt x="11" y="4"/>
                    <a:pt x="9" y="4"/>
                    <a:pt x="7" y="5"/>
                  </a:cubicBezTo>
                  <a:cubicBezTo>
                    <a:pt x="6" y="6"/>
                    <a:pt x="5" y="8"/>
                    <a:pt x="5" y="10"/>
                  </a:cubicBezTo>
                  <a:cubicBezTo>
                    <a:pt x="5" y="12"/>
                    <a:pt x="5" y="14"/>
                    <a:pt x="7" y="15"/>
                  </a:cubicBezTo>
                  <a:cubicBezTo>
                    <a:pt x="8" y="16"/>
                    <a:pt x="10" y="16"/>
                    <a:pt x="12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9" y="17"/>
                    <a:pt x="21" y="17"/>
                    <a:pt x="22" y="18"/>
                  </a:cubicBezTo>
                  <a:cubicBezTo>
                    <a:pt x="23" y="18"/>
                    <a:pt x="25" y="19"/>
                    <a:pt x="25" y="19"/>
                  </a:cubicBezTo>
                  <a:cubicBezTo>
                    <a:pt x="26" y="20"/>
                    <a:pt x="27" y="21"/>
                    <a:pt x="28" y="22"/>
                  </a:cubicBezTo>
                  <a:cubicBezTo>
                    <a:pt x="28" y="23"/>
                    <a:pt x="28" y="25"/>
                    <a:pt x="28" y="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" name="Freeform 40">
              <a:extLst>
                <a:ext uri="{FF2B5EF4-FFF2-40B4-BE49-F238E27FC236}">
                  <a16:creationId xmlns:a16="http://schemas.microsoft.com/office/drawing/2014/main" id="{BC76C3D2-36A8-5667-8BD1-CD3F661C00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38" y="319"/>
              <a:ext cx="17" cy="46"/>
            </a:xfrm>
            <a:custGeom>
              <a:avLst/>
              <a:gdLst>
                <a:gd name="T0" fmla="*/ 14 w 17"/>
                <a:gd name="T1" fmla="*/ 48 h 48"/>
                <a:gd name="T2" fmla="*/ 7 w 17"/>
                <a:gd name="T3" fmla="*/ 45 h 48"/>
                <a:gd name="T4" fmla="*/ 5 w 17"/>
                <a:gd name="T5" fmla="*/ 38 h 48"/>
                <a:gd name="T6" fmla="*/ 5 w 17"/>
                <a:gd name="T7" fmla="*/ 15 h 48"/>
                <a:gd name="T8" fmla="*/ 0 w 17"/>
                <a:gd name="T9" fmla="*/ 15 h 48"/>
                <a:gd name="T10" fmla="*/ 0 w 17"/>
                <a:gd name="T11" fmla="*/ 12 h 48"/>
                <a:gd name="T12" fmla="*/ 5 w 17"/>
                <a:gd name="T13" fmla="*/ 12 h 48"/>
                <a:gd name="T14" fmla="*/ 5 w 17"/>
                <a:gd name="T15" fmla="*/ 0 h 48"/>
                <a:gd name="T16" fmla="*/ 9 w 17"/>
                <a:gd name="T17" fmla="*/ 0 h 48"/>
                <a:gd name="T18" fmla="*/ 9 w 17"/>
                <a:gd name="T19" fmla="*/ 12 h 48"/>
                <a:gd name="T20" fmla="*/ 17 w 17"/>
                <a:gd name="T21" fmla="*/ 12 h 48"/>
                <a:gd name="T22" fmla="*/ 17 w 17"/>
                <a:gd name="T23" fmla="*/ 15 h 48"/>
                <a:gd name="T24" fmla="*/ 9 w 17"/>
                <a:gd name="T25" fmla="*/ 15 h 48"/>
                <a:gd name="T26" fmla="*/ 9 w 17"/>
                <a:gd name="T27" fmla="*/ 38 h 48"/>
                <a:gd name="T28" fmla="*/ 10 w 17"/>
                <a:gd name="T29" fmla="*/ 43 h 48"/>
                <a:gd name="T30" fmla="*/ 14 w 17"/>
                <a:gd name="T31" fmla="*/ 44 h 48"/>
                <a:gd name="T32" fmla="*/ 17 w 17"/>
                <a:gd name="T33" fmla="*/ 44 h 48"/>
                <a:gd name="T34" fmla="*/ 17 w 17"/>
                <a:gd name="T35" fmla="*/ 48 h 48"/>
                <a:gd name="T36" fmla="*/ 14 w 17"/>
                <a:gd name="T3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" h="48">
                  <a:moveTo>
                    <a:pt x="14" y="48"/>
                  </a:moveTo>
                  <a:cubicBezTo>
                    <a:pt x="11" y="48"/>
                    <a:pt x="9" y="47"/>
                    <a:pt x="7" y="45"/>
                  </a:cubicBezTo>
                  <a:cubicBezTo>
                    <a:pt x="6" y="43"/>
                    <a:pt x="5" y="41"/>
                    <a:pt x="5" y="38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40"/>
                    <a:pt x="9" y="42"/>
                    <a:pt x="10" y="43"/>
                  </a:cubicBezTo>
                  <a:cubicBezTo>
                    <a:pt x="11" y="44"/>
                    <a:pt x="12" y="44"/>
                    <a:pt x="14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17" y="48"/>
                    <a:pt x="17" y="48"/>
                    <a:pt x="17" y="48"/>
                  </a:cubicBezTo>
                  <a:lnTo>
                    <a:pt x="14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Freeform 41">
              <a:extLst>
                <a:ext uri="{FF2B5EF4-FFF2-40B4-BE49-F238E27FC236}">
                  <a16:creationId xmlns:a16="http://schemas.microsoft.com/office/drawing/2014/main" id="{1BB09F30-9C6A-06EB-156C-C67B2D2FDA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63" y="314"/>
              <a:ext cx="4" cy="51"/>
            </a:xfrm>
            <a:custGeom>
              <a:avLst/>
              <a:gdLst>
                <a:gd name="T0" fmla="*/ 0 w 4"/>
                <a:gd name="T1" fmla="*/ 0 h 51"/>
                <a:gd name="T2" fmla="*/ 4 w 4"/>
                <a:gd name="T3" fmla="*/ 0 h 51"/>
                <a:gd name="T4" fmla="*/ 4 w 4"/>
                <a:gd name="T5" fmla="*/ 4 h 51"/>
                <a:gd name="T6" fmla="*/ 0 w 4"/>
                <a:gd name="T7" fmla="*/ 4 h 51"/>
                <a:gd name="T8" fmla="*/ 0 w 4"/>
                <a:gd name="T9" fmla="*/ 0 h 51"/>
                <a:gd name="T10" fmla="*/ 0 w 4"/>
                <a:gd name="T11" fmla="*/ 16 h 51"/>
                <a:gd name="T12" fmla="*/ 4 w 4"/>
                <a:gd name="T13" fmla="*/ 16 h 51"/>
                <a:gd name="T14" fmla="*/ 4 w 4"/>
                <a:gd name="T15" fmla="*/ 51 h 51"/>
                <a:gd name="T16" fmla="*/ 0 w 4"/>
                <a:gd name="T17" fmla="*/ 51 h 51"/>
                <a:gd name="T18" fmla="*/ 0 w 4"/>
                <a:gd name="T19" fmla="*/ 1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1">
                  <a:moveTo>
                    <a:pt x="0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0"/>
                  </a:lnTo>
                  <a:close/>
                  <a:moveTo>
                    <a:pt x="0" y="16"/>
                  </a:moveTo>
                  <a:lnTo>
                    <a:pt x="4" y="16"/>
                  </a:lnTo>
                  <a:lnTo>
                    <a:pt x="4" y="51"/>
                  </a:lnTo>
                  <a:lnTo>
                    <a:pt x="0" y="51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" name="Freeform 42">
              <a:extLst>
                <a:ext uri="{FF2B5EF4-FFF2-40B4-BE49-F238E27FC236}">
                  <a16:creationId xmlns:a16="http://schemas.microsoft.com/office/drawing/2014/main" id="{D2FC43A7-BB70-85BB-1517-56BB6CE854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5" y="329"/>
              <a:ext cx="27" cy="36"/>
            </a:xfrm>
            <a:custGeom>
              <a:avLst/>
              <a:gdLst>
                <a:gd name="T0" fmla="*/ 28 w 28"/>
                <a:gd name="T1" fmla="*/ 31 h 37"/>
                <a:gd name="T2" fmla="*/ 22 w 28"/>
                <a:gd name="T3" fmla="*/ 36 h 37"/>
                <a:gd name="T4" fmla="*/ 16 w 28"/>
                <a:gd name="T5" fmla="*/ 37 h 37"/>
                <a:gd name="T6" fmla="*/ 9 w 28"/>
                <a:gd name="T7" fmla="*/ 36 h 37"/>
                <a:gd name="T8" fmla="*/ 4 w 28"/>
                <a:gd name="T9" fmla="*/ 32 h 37"/>
                <a:gd name="T10" fmla="*/ 1 w 28"/>
                <a:gd name="T11" fmla="*/ 26 h 37"/>
                <a:gd name="T12" fmla="*/ 0 w 28"/>
                <a:gd name="T13" fmla="*/ 19 h 37"/>
                <a:gd name="T14" fmla="*/ 1 w 28"/>
                <a:gd name="T15" fmla="*/ 11 h 37"/>
                <a:gd name="T16" fmla="*/ 4 w 28"/>
                <a:gd name="T17" fmla="*/ 5 h 37"/>
                <a:gd name="T18" fmla="*/ 9 w 28"/>
                <a:gd name="T19" fmla="*/ 1 h 37"/>
                <a:gd name="T20" fmla="*/ 16 w 28"/>
                <a:gd name="T21" fmla="*/ 0 h 37"/>
                <a:gd name="T22" fmla="*/ 22 w 28"/>
                <a:gd name="T23" fmla="*/ 1 h 37"/>
                <a:gd name="T24" fmla="*/ 28 w 28"/>
                <a:gd name="T25" fmla="*/ 6 h 37"/>
                <a:gd name="T26" fmla="*/ 25 w 28"/>
                <a:gd name="T27" fmla="*/ 8 h 37"/>
                <a:gd name="T28" fmla="*/ 21 w 28"/>
                <a:gd name="T29" fmla="*/ 5 h 37"/>
                <a:gd name="T30" fmla="*/ 16 w 28"/>
                <a:gd name="T31" fmla="*/ 4 h 37"/>
                <a:gd name="T32" fmla="*/ 7 w 28"/>
                <a:gd name="T33" fmla="*/ 8 h 37"/>
                <a:gd name="T34" fmla="*/ 5 w 28"/>
                <a:gd name="T35" fmla="*/ 13 h 37"/>
                <a:gd name="T36" fmla="*/ 4 w 28"/>
                <a:gd name="T37" fmla="*/ 19 h 37"/>
                <a:gd name="T38" fmla="*/ 5 w 28"/>
                <a:gd name="T39" fmla="*/ 25 h 37"/>
                <a:gd name="T40" fmla="*/ 7 w 28"/>
                <a:gd name="T41" fmla="*/ 29 h 37"/>
                <a:gd name="T42" fmla="*/ 16 w 28"/>
                <a:gd name="T43" fmla="*/ 34 h 37"/>
                <a:gd name="T44" fmla="*/ 21 w 28"/>
                <a:gd name="T45" fmla="*/ 33 h 37"/>
                <a:gd name="T46" fmla="*/ 25 w 28"/>
                <a:gd name="T47" fmla="*/ 29 h 37"/>
                <a:gd name="T48" fmla="*/ 28 w 28"/>
                <a:gd name="T4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" h="37">
                  <a:moveTo>
                    <a:pt x="28" y="31"/>
                  </a:moveTo>
                  <a:cubicBezTo>
                    <a:pt x="26" y="34"/>
                    <a:pt x="24" y="35"/>
                    <a:pt x="22" y="36"/>
                  </a:cubicBezTo>
                  <a:cubicBezTo>
                    <a:pt x="21" y="37"/>
                    <a:pt x="18" y="37"/>
                    <a:pt x="16" y="37"/>
                  </a:cubicBezTo>
                  <a:cubicBezTo>
                    <a:pt x="14" y="37"/>
                    <a:pt x="11" y="37"/>
                    <a:pt x="9" y="36"/>
                  </a:cubicBezTo>
                  <a:cubicBezTo>
                    <a:pt x="8" y="35"/>
                    <a:pt x="6" y="34"/>
                    <a:pt x="4" y="32"/>
                  </a:cubicBezTo>
                  <a:cubicBezTo>
                    <a:pt x="3" y="30"/>
                    <a:pt x="2" y="29"/>
                    <a:pt x="1" y="26"/>
                  </a:cubicBezTo>
                  <a:cubicBezTo>
                    <a:pt x="1" y="24"/>
                    <a:pt x="0" y="21"/>
                    <a:pt x="0" y="19"/>
                  </a:cubicBezTo>
                  <a:cubicBezTo>
                    <a:pt x="0" y="16"/>
                    <a:pt x="1" y="13"/>
                    <a:pt x="1" y="11"/>
                  </a:cubicBezTo>
                  <a:cubicBezTo>
                    <a:pt x="2" y="9"/>
                    <a:pt x="3" y="7"/>
                    <a:pt x="4" y="5"/>
                  </a:cubicBezTo>
                  <a:cubicBezTo>
                    <a:pt x="6" y="4"/>
                    <a:pt x="8" y="2"/>
                    <a:pt x="9" y="1"/>
                  </a:cubicBezTo>
                  <a:cubicBezTo>
                    <a:pt x="11" y="1"/>
                    <a:pt x="14" y="0"/>
                    <a:pt x="16" y="0"/>
                  </a:cubicBezTo>
                  <a:cubicBezTo>
                    <a:pt x="18" y="0"/>
                    <a:pt x="21" y="1"/>
                    <a:pt x="22" y="1"/>
                  </a:cubicBezTo>
                  <a:cubicBezTo>
                    <a:pt x="24" y="2"/>
                    <a:pt x="26" y="4"/>
                    <a:pt x="28" y="6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6"/>
                    <a:pt x="22" y="5"/>
                    <a:pt x="21" y="5"/>
                  </a:cubicBezTo>
                  <a:cubicBezTo>
                    <a:pt x="20" y="4"/>
                    <a:pt x="18" y="4"/>
                    <a:pt x="16" y="4"/>
                  </a:cubicBezTo>
                  <a:cubicBezTo>
                    <a:pt x="12" y="4"/>
                    <a:pt x="9" y="5"/>
                    <a:pt x="7" y="8"/>
                  </a:cubicBezTo>
                  <a:cubicBezTo>
                    <a:pt x="6" y="10"/>
                    <a:pt x="5" y="11"/>
                    <a:pt x="5" y="13"/>
                  </a:cubicBezTo>
                  <a:cubicBezTo>
                    <a:pt x="4" y="14"/>
                    <a:pt x="4" y="16"/>
                    <a:pt x="4" y="19"/>
                  </a:cubicBezTo>
                  <a:cubicBezTo>
                    <a:pt x="4" y="21"/>
                    <a:pt x="4" y="23"/>
                    <a:pt x="5" y="25"/>
                  </a:cubicBezTo>
                  <a:cubicBezTo>
                    <a:pt x="5" y="26"/>
                    <a:pt x="6" y="28"/>
                    <a:pt x="7" y="29"/>
                  </a:cubicBezTo>
                  <a:cubicBezTo>
                    <a:pt x="9" y="32"/>
                    <a:pt x="12" y="34"/>
                    <a:pt x="16" y="34"/>
                  </a:cubicBezTo>
                  <a:cubicBezTo>
                    <a:pt x="18" y="34"/>
                    <a:pt x="20" y="33"/>
                    <a:pt x="21" y="33"/>
                  </a:cubicBezTo>
                  <a:cubicBezTo>
                    <a:pt x="22" y="32"/>
                    <a:pt x="24" y="31"/>
                    <a:pt x="25" y="29"/>
                  </a:cubicBezTo>
                  <a:lnTo>
                    <a:pt x="28" y="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" name="Freeform 43">
              <a:extLst>
                <a:ext uri="{FF2B5EF4-FFF2-40B4-BE49-F238E27FC236}">
                  <a16:creationId xmlns:a16="http://schemas.microsoft.com/office/drawing/2014/main" id="{EF80416A-6CF2-064D-4FD1-087FFF7E78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07" y="329"/>
              <a:ext cx="27" cy="36"/>
            </a:xfrm>
            <a:custGeom>
              <a:avLst/>
              <a:gdLst>
                <a:gd name="T0" fmla="*/ 28 w 28"/>
                <a:gd name="T1" fmla="*/ 26 h 37"/>
                <a:gd name="T2" fmla="*/ 25 w 28"/>
                <a:gd name="T3" fmla="*/ 34 h 37"/>
                <a:gd name="T4" fmla="*/ 14 w 28"/>
                <a:gd name="T5" fmla="*/ 37 h 37"/>
                <a:gd name="T6" fmla="*/ 6 w 28"/>
                <a:gd name="T7" fmla="*/ 36 h 37"/>
                <a:gd name="T8" fmla="*/ 0 w 28"/>
                <a:gd name="T9" fmla="*/ 32 h 37"/>
                <a:gd name="T10" fmla="*/ 2 w 28"/>
                <a:gd name="T11" fmla="*/ 29 h 37"/>
                <a:gd name="T12" fmla="*/ 14 w 28"/>
                <a:gd name="T13" fmla="*/ 34 h 37"/>
                <a:gd name="T14" fmla="*/ 25 w 28"/>
                <a:gd name="T15" fmla="*/ 26 h 37"/>
                <a:gd name="T16" fmla="*/ 23 w 28"/>
                <a:gd name="T17" fmla="*/ 22 h 37"/>
                <a:gd name="T18" fmla="*/ 18 w 28"/>
                <a:gd name="T19" fmla="*/ 20 h 37"/>
                <a:gd name="T20" fmla="*/ 12 w 28"/>
                <a:gd name="T21" fmla="*/ 20 h 37"/>
                <a:gd name="T22" fmla="*/ 1 w 28"/>
                <a:gd name="T23" fmla="*/ 10 h 37"/>
                <a:gd name="T24" fmla="*/ 5 w 28"/>
                <a:gd name="T25" fmla="*/ 3 h 37"/>
                <a:gd name="T26" fmla="*/ 14 w 28"/>
                <a:gd name="T27" fmla="*/ 0 h 37"/>
                <a:gd name="T28" fmla="*/ 21 w 28"/>
                <a:gd name="T29" fmla="*/ 1 h 37"/>
                <a:gd name="T30" fmla="*/ 27 w 28"/>
                <a:gd name="T31" fmla="*/ 4 h 37"/>
                <a:gd name="T32" fmla="*/ 24 w 28"/>
                <a:gd name="T33" fmla="*/ 7 h 37"/>
                <a:gd name="T34" fmla="*/ 14 w 28"/>
                <a:gd name="T35" fmla="*/ 4 h 37"/>
                <a:gd name="T36" fmla="*/ 7 w 28"/>
                <a:gd name="T37" fmla="*/ 5 h 37"/>
                <a:gd name="T38" fmla="*/ 5 w 28"/>
                <a:gd name="T39" fmla="*/ 10 h 37"/>
                <a:gd name="T40" fmla="*/ 7 w 28"/>
                <a:gd name="T41" fmla="*/ 15 h 37"/>
                <a:gd name="T42" fmla="*/ 12 w 28"/>
                <a:gd name="T43" fmla="*/ 16 h 37"/>
                <a:gd name="T44" fmla="*/ 18 w 28"/>
                <a:gd name="T45" fmla="*/ 17 h 37"/>
                <a:gd name="T46" fmla="*/ 22 w 28"/>
                <a:gd name="T47" fmla="*/ 18 h 37"/>
                <a:gd name="T48" fmla="*/ 25 w 28"/>
                <a:gd name="T49" fmla="*/ 19 h 37"/>
                <a:gd name="T50" fmla="*/ 28 w 28"/>
                <a:gd name="T51" fmla="*/ 22 h 37"/>
                <a:gd name="T52" fmla="*/ 28 w 28"/>
                <a:gd name="T53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8" h="37">
                  <a:moveTo>
                    <a:pt x="28" y="26"/>
                  </a:moveTo>
                  <a:cubicBezTo>
                    <a:pt x="28" y="30"/>
                    <a:pt x="27" y="32"/>
                    <a:pt x="25" y="34"/>
                  </a:cubicBezTo>
                  <a:cubicBezTo>
                    <a:pt x="22" y="36"/>
                    <a:pt x="18" y="37"/>
                    <a:pt x="14" y="37"/>
                  </a:cubicBezTo>
                  <a:cubicBezTo>
                    <a:pt x="11" y="37"/>
                    <a:pt x="8" y="37"/>
                    <a:pt x="6" y="36"/>
                  </a:cubicBezTo>
                  <a:cubicBezTo>
                    <a:pt x="3" y="35"/>
                    <a:pt x="1" y="34"/>
                    <a:pt x="0" y="32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5" y="32"/>
                    <a:pt x="9" y="34"/>
                    <a:pt x="14" y="34"/>
                  </a:cubicBezTo>
                  <a:cubicBezTo>
                    <a:pt x="21" y="34"/>
                    <a:pt x="25" y="31"/>
                    <a:pt x="25" y="26"/>
                  </a:cubicBezTo>
                  <a:cubicBezTo>
                    <a:pt x="25" y="24"/>
                    <a:pt x="24" y="23"/>
                    <a:pt x="23" y="22"/>
                  </a:cubicBezTo>
                  <a:cubicBezTo>
                    <a:pt x="22" y="21"/>
                    <a:pt x="20" y="21"/>
                    <a:pt x="1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5" y="19"/>
                    <a:pt x="1" y="16"/>
                    <a:pt x="1" y="10"/>
                  </a:cubicBezTo>
                  <a:cubicBezTo>
                    <a:pt x="1" y="7"/>
                    <a:pt x="2" y="5"/>
                    <a:pt x="5" y="3"/>
                  </a:cubicBezTo>
                  <a:cubicBezTo>
                    <a:pt x="7" y="1"/>
                    <a:pt x="10" y="0"/>
                    <a:pt x="14" y="0"/>
                  </a:cubicBezTo>
                  <a:cubicBezTo>
                    <a:pt x="16" y="0"/>
                    <a:pt x="19" y="1"/>
                    <a:pt x="21" y="1"/>
                  </a:cubicBezTo>
                  <a:cubicBezTo>
                    <a:pt x="23" y="2"/>
                    <a:pt x="25" y="3"/>
                    <a:pt x="27" y="4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1" y="5"/>
                    <a:pt x="18" y="4"/>
                    <a:pt x="14" y="4"/>
                  </a:cubicBezTo>
                  <a:cubicBezTo>
                    <a:pt x="11" y="4"/>
                    <a:pt x="9" y="4"/>
                    <a:pt x="7" y="5"/>
                  </a:cubicBezTo>
                  <a:cubicBezTo>
                    <a:pt x="6" y="6"/>
                    <a:pt x="5" y="8"/>
                    <a:pt x="5" y="10"/>
                  </a:cubicBezTo>
                  <a:cubicBezTo>
                    <a:pt x="5" y="12"/>
                    <a:pt x="5" y="14"/>
                    <a:pt x="7" y="15"/>
                  </a:cubicBezTo>
                  <a:cubicBezTo>
                    <a:pt x="8" y="16"/>
                    <a:pt x="10" y="16"/>
                    <a:pt x="12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9" y="17"/>
                    <a:pt x="21" y="17"/>
                    <a:pt x="22" y="18"/>
                  </a:cubicBezTo>
                  <a:cubicBezTo>
                    <a:pt x="23" y="18"/>
                    <a:pt x="24" y="19"/>
                    <a:pt x="25" y="19"/>
                  </a:cubicBezTo>
                  <a:cubicBezTo>
                    <a:pt x="26" y="20"/>
                    <a:pt x="27" y="21"/>
                    <a:pt x="28" y="22"/>
                  </a:cubicBezTo>
                  <a:cubicBezTo>
                    <a:pt x="28" y="23"/>
                    <a:pt x="28" y="25"/>
                    <a:pt x="28" y="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" name="Freeform 44">
              <a:extLst>
                <a:ext uri="{FF2B5EF4-FFF2-40B4-BE49-F238E27FC236}">
                  <a16:creationId xmlns:a16="http://schemas.microsoft.com/office/drawing/2014/main" id="{39BE865A-491E-CCC5-12C1-871A6E0A01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89" y="144"/>
              <a:ext cx="104" cy="138"/>
            </a:xfrm>
            <a:custGeom>
              <a:avLst/>
              <a:gdLst>
                <a:gd name="T0" fmla="*/ 90 w 107"/>
                <a:gd name="T1" fmla="*/ 128 h 141"/>
                <a:gd name="T2" fmla="*/ 52 w 107"/>
                <a:gd name="T3" fmla="*/ 141 h 141"/>
                <a:gd name="T4" fmla="*/ 0 w 107"/>
                <a:gd name="T5" fmla="*/ 141 h 141"/>
                <a:gd name="T6" fmla="*/ 0 w 107"/>
                <a:gd name="T7" fmla="*/ 0 h 141"/>
                <a:gd name="T8" fmla="*/ 52 w 107"/>
                <a:gd name="T9" fmla="*/ 0 h 141"/>
                <a:gd name="T10" fmla="*/ 90 w 107"/>
                <a:gd name="T11" fmla="*/ 14 h 141"/>
                <a:gd name="T12" fmla="*/ 105 w 107"/>
                <a:gd name="T13" fmla="*/ 71 h 141"/>
                <a:gd name="T14" fmla="*/ 90 w 107"/>
                <a:gd name="T15" fmla="*/ 128 h 141"/>
                <a:gd name="T16" fmla="*/ 66 w 107"/>
                <a:gd name="T17" fmla="*/ 39 h 141"/>
                <a:gd name="T18" fmla="*/ 50 w 107"/>
                <a:gd name="T19" fmla="*/ 31 h 141"/>
                <a:gd name="T20" fmla="*/ 34 w 107"/>
                <a:gd name="T21" fmla="*/ 31 h 141"/>
                <a:gd name="T22" fmla="*/ 34 w 107"/>
                <a:gd name="T23" fmla="*/ 111 h 141"/>
                <a:gd name="T24" fmla="*/ 50 w 107"/>
                <a:gd name="T25" fmla="*/ 111 h 141"/>
                <a:gd name="T26" fmla="*/ 66 w 107"/>
                <a:gd name="T27" fmla="*/ 103 h 141"/>
                <a:gd name="T28" fmla="*/ 70 w 107"/>
                <a:gd name="T29" fmla="*/ 71 h 141"/>
                <a:gd name="T30" fmla="*/ 66 w 107"/>
                <a:gd name="T31" fmla="*/ 39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141">
                  <a:moveTo>
                    <a:pt x="90" y="128"/>
                  </a:moveTo>
                  <a:cubicBezTo>
                    <a:pt x="80" y="137"/>
                    <a:pt x="67" y="141"/>
                    <a:pt x="52" y="141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67" y="0"/>
                    <a:pt x="80" y="4"/>
                    <a:pt x="90" y="14"/>
                  </a:cubicBezTo>
                  <a:cubicBezTo>
                    <a:pt x="107" y="31"/>
                    <a:pt x="105" y="49"/>
                    <a:pt x="105" y="71"/>
                  </a:cubicBezTo>
                  <a:cubicBezTo>
                    <a:pt x="105" y="93"/>
                    <a:pt x="107" y="111"/>
                    <a:pt x="90" y="128"/>
                  </a:cubicBezTo>
                  <a:close/>
                  <a:moveTo>
                    <a:pt x="66" y="39"/>
                  </a:moveTo>
                  <a:cubicBezTo>
                    <a:pt x="63" y="34"/>
                    <a:pt x="58" y="31"/>
                    <a:pt x="50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111"/>
                    <a:pt x="34" y="111"/>
                    <a:pt x="34" y="111"/>
                  </a:cubicBezTo>
                  <a:cubicBezTo>
                    <a:pt x="50" y="111"/>
                    <a:pt x="50" y="111"/>
                    <a:pt x="50" y="111"/>
                  </a:cubicBezTo>
                  <a:cubicBezTo>
                    <a:pt x="58" y="111"/>
                    <a:pt x="63" y="107"/>
                    <a:pt x="66" y="103"/>
                  </a:cubicBezTo>
                  <a:cubicBezTo>
                    <a:pt x="69" y="99"/>
                    <a:pt x="70" y="95"/>
                    <a:pt x="70" y="71"/>
                  </a:cubicBezTo>
                  <a:cubicBezTo>
                    <a:pt x="70" y="47"/>
                    <a:pt x="69" y="43"/>
                    <a:pt x="6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777EDF7C-6B17-4D1E-8751-5B44D09D332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710" y="144"/>
              <a:ext cx="33" cy="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" name="Freeform 46">
              <a:extLst>
                <a:ext uri="{FF2B5EF4-FFF2-40B4-BE49-F238E27FC236}">
                  <a16:creationId xmlns:a16="http://schemas.microsoft.com/office/drawing/2014/main" id="{31F01D25-B4DE-7755-A3EF-D4A142D364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67" y="144"/>
              <a:ext cx="107" cy="138"/>
            </a:xfrm>
            <a:custGeom>
              <a:avLst/>
              <a:gdLst>
                <a:gd name="T0" fmla="*/ 78 w 107"/>
                <a:gd name="T1" fmla="*/ 138 h 138"/>
                <a:gd name="T2" fmla="*/ 33 w 107"/>
                <a:gd name="T3" fmla="*/ 68 h 138"/>
                <a:gd name="T4" fmla="*/ 33 w 107"/>
                <a:gd name="T5" fmla="*/ 138 h 138"/>
                <a:gd name="T6" fmla="*/ 0 w 107"/>
                <a:gd name="T7" fmla="*/ 138 h 138"/>
                <a:gd name="T8" fmla="*/ 0 w 107"/>
                <a:gd name="T9" fmla="*/ 0 h 138"/>
                <a:gd name="T10" fmla="*/ 29 w 107"/>
                <a:gd name="T11" fmla="*/ 0 h 138"/>
                <a:gd name="T12" fmla="*/ 73 w 107"/>
                <a:gd name="T13" fmla="*/ 69 h 138"/>
                <a:gd name="T14" fmla="*/ 73 w 107"/>
                <a:gd name="T15" fmla="*/ 0 h 138"/>
                <a:gd name="T16" fmla="*/ 107 w 107"/>
                <a:gd name="T17" fmla="*/ 0 h 138"/>
                <a:gd name="T18" fmla="*/ 107 w 107"/>
                <a:gd name="T19" fmla="*/ 138 h 138"/>
                <a:gd name="T20" fmla="*/ 78 w 107"/>
                <a:gd name="T2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38">
                  <a:moveTo>
                    <a:pt x="78" y="138"/>
                  </a:moveTo>
                  <a:lnTo>
                    <a:pt x="33" y="68"/>
                  </a:lnTo>
                  <a:lnTo>
                    <a:pt x="33" y="138"/>
                  </a:lnTo>
                  <a:lnTo>
                    <a:pt x="0" y="138"/>
                  </a:lnTo>
                  <a:lnTo>
                    <a:pt x="0" y="0"/>
                  </a:lnTo>
                  <a:lnTo>
                    <a:pt x="29" y="0"/>
                  </a:lnTo>
                  <a:lnTo>
                    <a:pt x="73" y="69"/>
                  </a:lnTo>
                  <a:lnTo>
                    <a:pt x="73" y="0"/>
                  </a:lnTo>
                  <a:lnTo>
                    <a:pt x="107" y="0"/>
                  </a:lnTo>
                  <a:lnTo>
                    <a:pt x="107" y="138"/>
                  </a:lnTo>
                  <a:lnTo>
                    <a:pt x="78" y="1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Freeform 47">
              <a:extLst>
                <a:ext uri="{FF2B5EF4-FFF2-40B4-BE49-F238E27FC236}">
                  <a16:creationId xmlns:a16="http://schemas.microsoft.com/office/drawing/2014/main" id="{C62A4077-C2CE-AF31-2D3D-C822B9C2A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883" y="144"/>
              <a:ext cx="125" cy="138"/>
            </a:xfrm>
            <a:custGeom>
              <a:avLst/>
              <a:gdLst>
                <a:gd name="T0" fmla="*/ 90 w 125"/>
                <a:gd name="T1" fmla="*/ 138 h 138"/>
                <a:gd name="T2" fmla="*/ 85 w 125"/>
                <a:gd name="T3" fmla="*/ 117 h 138"/>
                <a:gd name="T4" fmla="*/ 42 w 125"/>
                <a:gd name="T5" fmla="*/ 117 h 138"/>
                <a:gd name="T6" fmla="*/ 35 w 125"/>
                <a:gd name="T7" fmla="*/ 138 h 138"/>
                <a:gd name="T8" fmla="*/ 0 w 125"/>
                <a:gd name="T9" fmla="*/ 138 h 138"/>
                <a:gd name="T10" fmla="*/ 50 w 125"/>
                <a:gd name="T11" fmla="*/ 0 h 138"/>
                <a:gd name="T12" fmla="*/ 76 w 125"/>
                <a:gd name="T13" fmla="*/ 0 h 138"/>
                <a:gd name="T14" fmla="*/ 125 w 125"/>
                <a:gd name="T15" fmla="*/ 138 h 138"/>
                <a:gd name="T16" fmla="*/ 90 w 125"/>
                <a:gd name="T17" fmla="*/ 138 h 138"/>
                <a:gd name="T18" fmla="*/ 64 w 125"/>
                <a:gd name="T19" fmla="*/ 53 h 138"/>
                <a:gd name="T20" fmla="*/ 52 w 125"/>
                <a:gd name="T21" fmla="*/ 89 h 138"/>
                <a:gd name="T22" fmla="*/ 75 w 125"/>
                <a:gd name="T23" fmla="*/ 89 h 138"/>
                <a:gd name="T24" fmla="*/ 64 w 125"/>
                <a:gd name="T25" fmla="*/ 53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" h="138">
                  <a:moveTo>
                    <a:pt x="90" y="138"/>
                  </a:moveTo>
                  <a:lnTo>
                    <a:pt x="85" y="117"/>
                  </a:lnTo>
                  <a:lnTo>
                    <a:pt x="42" y="117"/>
                  </a:lnTo>
                  <a:lnTo>
                    <a:pt x="35" y="138"/>
                  </a:lnTo>
                  <a:lnTo>
                    <a:pt x="0" y="138"/>
                  </a:lnTo>
                  <a:lnTo>
                    <a:pt x="50" y="0"/>
                  </a:lnTo>
                  <a:lnTo>
                    <a:pt x="76" y="0"/>
                  </a:lnTo>
                  <a:lnTo>
                    <a:pt x="125" y="138"/>
                  </a:lnTo>
                  <a:lnTo>
                    <a:pt x="90" y="138"/>
                  </a:lnTo>
                  <a:close/>
                  <a:moveTo>
                    <a:pt x="64" y="53"/>
                  </a:moveTo>
                  <a:lnTo>
                    <a:pt x="52" y="89"/>
                  </a:lnTo>
                  <a:lnTo>
                    <a:pt x="75" y="89"/>
                  </a:lnTo>
                  <a:lnTo>
                    <a:pt x="64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Freeform 48">
              <a:extLst>
                <a:ext uri="{FF2B5EF4-FFF2-40B4-BE49-F238E27FC236}">
                  <a16:creationId xmlns:a16="http://schemas.microsoft.com/office/drawing/2014/main" id="{D968D33E-E4E8-81B9-9B7D-C9C7DD9DBD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18" y="144"/>
              <a:ext cx="89" cy="138"/>
            </a:xfrm>
            <a:custGeom>
              <a:avLst/>
              <a:gdLst>
                <a:gd name="T0" fmla="*/ 0 w 89"/>
                <a:gd name="T1" fmla="*/ 138 h 138"/>
                <a:gd name="T2" fmla="*/ 0 w 89"/>
                <a:gd name="T3" fmla="*/ 0 h 138"/>
                <a:gd name="T4" fmla="*/ 34 w 89"/>
                <a:gd name="T5" fmla="*/ 0 h 138"/>
                <a:gd name="T6" fmla="*/ 34 w 89"/>
                <a:gd name="T7" fmla="*/ 108 h 138"/>
                <a:gd name="T8" fmla="*/ 89 w 89"/>
                <a:gd name="T9" fmla="*/ 108 h 138"/>
                <a:gd name="T10" fmla="*/ 89 w 89"/>
                <a:gd name="T11" fmla="*/ 138 h 138"/>
                <a:gd name="T12" fmla="*/ 0 w 89"/>
                <a:gd name="T13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38">
                  <a:moveTo>
                    <a:pt x="0" y="138"/>
                  </a:moveTo>
                  <a:lnTo>
                    <a:pt x="0" y="0"/>
                  </a:lnTo>
                  <a:lnTo>
                    <a:pt x="34" y="0"/>
                  </a:lnTo>
                  <a:lnTo>
                    <a:pt x="34" y="108"/>
                  </a:lnTo>
                  <a:lnTo>
                    <a:pt x="89" y="108"/>
                  </a:lnTo>
                  <a:lnTo>
                    <a:pt x="89" y="138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Freeform 49">
              <a:extLst>
                <a:ext uri="{FF2B5EF4-FFF2-40B4-BE49-F238E27FC236}">
                  <a16:creationId xmlns:a16="http://schemas.microsoft.com/office/drawing/2014/main" id="{FCBAB2F0-F207-27AD-DF4F-0F41367D19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10" y="143"/>
              <a:ext cx="105" cy="140"/>
            </a:xfrm>
            <a:custGeom>
              <a:avLst/>
              <a:gdLst>
                <a:gd name="T0" fmla="*/ 94 w 109"/>
                <a:gd name="T1" fmla="*/ 128 h 144"/>
                <a:gd name="T2" fmla="*/ 54 w 109"/>
                <a:gd name="T3" fmla="*/ 144 h 144"/>
                <a:gd name="T4" fmla="*/ 15 w 109"/>
                <a:gd name="T5" fmla="*/ 128 h 144"/>
                <a:gd name="T6" fmla="*/ 1 w 109"/>
                <a:gd name="T7" fmla="*/ 72 h 144"/>
                <a:gd name="T8" fmla="*/ 15 w 109"/>
                <a:gd name="T9" fmla="*/ 16 h 144"/>
                <a:gd name="T10" fmla="*/ 54 w 109"/>
                <a:gd name="T11" fmla="*/ 0 h 144"/>
                <a:gd name="T12" fmla="*/ 94 w 109"/>
                <a:gd name="T13" fmla="*/ 16 h 144"/>
                <a:gd name="T14" fmla="*/ 108 w 109"/>
                <a:gd name="T15" fmla="*/ 72 h 144"/>
                <a:gd name="T16" fmla="*/ 94 w 109"/>
                <a:gd name="T17" fmla="*/ 128 h 144"/>
                <a:gd name="T18" fmla="*/ 68 w 109"/>
                <a:gd name="T19" fmla="*/ 37 h 144"/>
                <a:gd name="T20" fmla="*/ 54 w 109"/>
                <a:gd name="T21" fmla="*/ 31 h 144"/>
                <a:gd name="T22" fmla="*/ 40 w 109"/>
                <a:gd name="T23" fmla="*/ 37 h 144"/>
                <a:gd name="T24" fmla="*/ 35 w 109"/>
                <a:gd name="T25" fmla="*/ 72 h 144"/>
                <a:gd name="T26" fmla="*/ 40 w 109"/>
                <a:gd name="T27" fmla="*/ 106 h 144"/>
                <a:gd name="T28" fmla="*/ 54 w 109"/>
                <a:gd name="T29" fmla="*/ 113 h 144"/>
                <a:gd name="T30" fmla="*/ 68 w 109"/>
                <a:gd name="T31" fmla="*/ 106 h 144"/>
                <a:gd name="T32" fmla="*/ 73 w 109"/>
                <a:gd name="T33" fmla="*/ 72 h 144"/>
                <a:gd name="T34" fmla="*/ 68 w 109"/>
                <a:gd name="T35" fmla="*/ 37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9" h="144">
                  <a:moveTo>
                    <a:pt x="94" y="128"/>
                  </a:moveTo>
                  <a:cubicBezTo>
                    <a:pt x="83" y="138"/>
                    <a:pt x="72" y="144"/>
                    <a:pt x="54" y="144"/>
                  </a:cubicBezTo>
                  <a:cubicBezTo>
                    <a:pt x="37" y="144"/>
                    <a:pt x="25" y="138"/>
                    <a:pt x="15" y="128"/>
                  </a:cubicBezTo>
                  <a:cubicBezTo>
                    <a:pt x="0" y="113"/>
                    <a:pt x="1" y="93"/>
                    <a:pt x="1" y="72"/>
                  </a:cubicBezTo>
                  <a:cubicBezTo>
                    <a:pt x="1" y="51"/>
                    <a:pt x="0" y="31"/>
                    <a:pt x="15" y="16"/>
                  </a:cubicBezTo>
                  <a:cubicBezTo>
                    <a:pt x="25" y="6"/>
                    <a:pt x="37" y="0"/>
                    <a:pt x="54" y="0"/>
                  </a:cubicBezTo>
                  <a:cubicBezTo>
                    <a:pt x="72" y="0"/>
                    <a:pt x="83" y="6"/>
                    <a:pt x="94" y="16"/>
                  </a:cubicBezTo>
                  <a:cubicBezTo>
                    <a:pt x="109" y="31"/>
                    <a:pt x="108" y="51"/>
                    <a:pt x="108" y="72"/>
                  </a:cubicBezTo>
                  <a:cubicBezTo>
                    <a:pt x="108" y="93"/>
                    <a:pt x="109" y="113"/>
                    <a:pt x="94" y="128"/>
                  </a:cubicBezTo>
                  <a:close/>
                  <a:moveTo>
                    <a:pt x="68" y="37"/>
                  </a:moveTo>
                  <a:cubicBezTo>
                    <a:pt x="66" y="34"/>
                    <a:pt x="61" y="31"/>
                    <a:pt x="54" y="31"/>
                  </a:cubicBezTo>
                  <a:cubicBezTo>
                    <a:pt x="48" y="31"/>
                    <a:pt x="43" y="34"/>
                    <a:pt x="40" y="37"/>
                  </a:cubicBezTo>
                  <a:cubicBezTo>
                    <a:pt x="37" y="41"/>
                    <a:pt x="35" y="46"/>
                    <a:pt x="35" y="72"/>
                  </a:cubicBezTo>
                  <a:cubicBezTo>
                    <a:pt x="35" y="98"/>
                    <a:pt x="37" y="102"/>
                    <a:pt x="40" y="106"/>
                  </a:cubicBezTo>
                  <a:cubicBezTo>
                    <a:pt x="43" y="110"/>
                    <a:pt x="48" y="113"/>
                    <a:pt x="54" y="113"/>
                  </a:cubicBezTo>
                  <a:cubicBezTo>
                    <a:pt x="61" y="113"/>
                    <a:pt x="66" y="110"/>
                    <a:pt x="68" y="106"/>
                  </a:cubicBezTo>
                  <a:cubicBezTo>
                    <a:pt x="71" y="102"/>
                    <a:pt x="73" y="98"/>
                    <a:pt x="73" y="72"/>
                  </a:cubicBezTo>
                  <a:cubicBezTo>
                    <a:pt x="73" y="46"/>
                    <a:pt x="71" y="41"/>
                    <a:pt x="68" y="3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Freeform 50">
              <a:extLst>
                <a:ext uri="{FF2B5EF4-FFF2-40B4-BE49-F238E27FC236}">
                  <a16:creationId xmlns:a16="http://schemas.microsoft.com/office/drawing/2014/main" id="{A42EE1FE-B7C0-F3A0-AAD5-65E642EAA3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28" y="143"/>
              <a:ext cx="105" cy="140"/>
            </a:xfrm>
            <a:custGeom>
              <a:avLst/>
              <a:gdLst>
                <a:gd name="T0" fmla="*/ 95 w 109"/>
                <a:gd name="T1" fmla="*/ 128 h 144"/>
                <a:gd name="T2" fmla="*/ 54 w 109"/>
                <a:gd name="T3" fmla="*/ 144 h 144"/>
                <a:gd name="T4" fmla="*/ 15 w 109"/>
                <a:gd name="T5" fmla="*/ 128 h 144"/>
                <a:gd name="T6" fmla="*/ 0 w 109"/>
                <a:gd name="T7" fmla="*/ 72 h 144"/>
                <a:gd name="T8" fmla="*/ 15 w 109"/>
                <a:gd name="T9" fmla="*/ 16 h 144"/>
                <a:gd name="T10" fmla="*/ 54 w 109"/>
                <a:gd name="T11" fmla="*/ 0 h 144"/>
                <a:gd name="T12" fmla="*/ 109 w 109"/>
                <a:gd name="T13" fmla="*/ 47 h 144"/>
                <a:gd name="T14" fmla="*/ 74 w 109"/>
                <a:gd name="T15" fmla="*/ 47 h 144"/>
                <a:gd name="T16" fmla="*/ 54 w 109"/>
                <a:gd name="T17" fmla="*/ 31 h 144"/>
                <a:gd name="T18" fmla="*/ 40 w 109"/>
                <a:gd name="T19" fmla="*/ 37 h 144"/>
                <a:gd name="T20" fmla="*/ 35 w 109"/>
                <a:gd name="T21" fmla="*/ 72 h 144"/>
                <a:gd name="T22" fmla="*/ 40 w 109"/>
                <a:gd name="T23" fmla="*/ 107 h 144"/>
                <a:gd name="T24" fmla="*/ 54 w 109"/>
                <a:gd name="T25" fmla="*/ 113 h 144"/>
                <a:gd name="T26" fmla="*/ 69 w 109"/>
                <a:gd name="T27" fmla="*/ 107 h 144"/>
                <a:gd name="T28" fmla="*/ 75 w 109"/>
                <a:gd name="T29" fmla="*/ 92 h 144"/>
                <a:gd name="T30" fmla="*/ 75 w 109"/>
                <a:gd name="T31" fmla="*/ 90 h 144"/>
                <a:gd name="T32" fmla="*/ 54 w 109"/>
                <a:gd name="T33" fmla="*/ 90 h 144"/>
                <a:gd name="T34" fmla="*/ 54 w 109"/>
                <a:gd name="T35" fmla="*/ 61 h 144"/>
                <a:gd name="T36" fmla="*/ 109 w 109"/>
                <a:gd name="T37" fmla="*/ 61 h 144"/>
                <a:gd name="T38" fmla="*/ 109 w 109"/>
                <a:gd name="T39" fmla="*/ 81 h 144"/>
                <a:gd name="T40" fmla="*/ 95 w 109"/>
                <a:gd name="T41" fmla="*/ 12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9" h="144">
                  <a:moveTo>
                    <a:pt x="95" y="128"/>
                  </a:moveTo>
                  <a:cubicBezTo>
                    <a:pt x="83" y="140"/>
                    <a:pt x="69" y="144"/>
                    <a:pt x="54" y="144"/>
                  </a:cubicBezTo>
                  <a:cubicBezTo>
                    <a:pt x="37" y="144"/>
                    <a:pt x="25" y="138"/>
                    <a:pt x="15" y="128"/>
                  </a:cubicBezTo>
                  <a:cubicBezTo>
                    <a:pt x="0" y="113"/>
                    <a:pt x="0" y="93"/>
                    <a:pt x="0" y="72"/>
                  </a:cubicBezTo>
                  <a:cubicBezTo>
                    <a:pt x="0" y="51"/>
                    <a:pt x="0" y="31"/>
                    <a:pt x="15" y="16"/>
                  </a:cubicBezTo>
                  <a:cubicBezTo>
                    <a:pt x="25" y="6"/>
                    <a:pt x="37" y="0"/>
                    <a:pt x="54" y="0"/>
                  </a:cubicBezTo>
                  <a:cubicBezTo>
                    <a:pt x="90" y="0"/>
                    <a:pt x="106" y="24"/>
                    <a:pt x="109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1" y="36"/>
                    <a:pt x="66" y="31"/>
                    <a:pt x="54" y="31"/>
                  </a:cubicBezTo>
                  <a:cubicBezTo>
                    <a:pt x="48" y="31"/>
                    <a:pt x="43" y="34"/>
                    <a:pt x="40" y="37"/>
                  </a:cubicBezTo>
                  <a:cubicBezTo>
                    <a:pt x="37" y="41"/>
                    <a:pt x="35" y="46"/>
                    <a:pt x="35" y="72"/>
                  </a:cubicBezTo>
                  <a:cubicBezTo>
                    <a:pt x="35" y="98"/>
                    <a:pt x="37" y="103"/>
                    <a:pt x="40" y="107"/>
                  </a:cubicBezTo>
                  <a:cubicBezTo>
                    <a:pt x="43" y="110"/>
                    <a:pt x="48" y="113"/>
                    <a:pt x="54" y="113"/>
                  </a:cubicBezTo>
                  <a:cubicBezTo>
                    <a:pt x="61" y="113"/>
                    <a:pt x="66" y="111"/>
                    <a:pt x="69" y="107"/>
                  </a:cubicBezTo>
                  <a:cubicBezTo>
                    <a:pt x="73" y="103"/>
                    <a:pt x="75" y="97"/>
                    <a:pt x="75" y="92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54" y="90"/>
                    <a:pt x="54" y="90"/>
                    <a:pt x="54" y="90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109" y="61"/>
                    <a:pt x="109" y="61"/>
                    <a:pt x="109" y="61"/>
                  </a:cubicBezTo>
                  <a:cubicBezTo>
                    <a:pt x="109" y="81"/>
                    <a:pt x="109" y="81"/>
                    <a:pt x="109" y="81"/>
                  </a:cubicBezTo>
                  <a:cubicBezTo>
                    <a:pt x="109" y="104"/>
                    <a:pt x="106" y="117"/>
                    <a:pt x="95" y="12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" name="Freeform 51">
              <a:extLst>
                <a:ext uri="{FF2B5EF4-FFF2-40B4-BE49-F238E27FC236}">
                  <a16:creationId xmlns:a16="http://schemas.microsoft.com/office/drawing/2014/main" id="{9858BB1E-70D1-78E2-EF44-3E6BD9092A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0" y="144"/>
              <a:ext cx="101" cy="138"/>
            </a:xfrm>
            <a:custGeom>
              <a:avLst/>
              <a:gdLst>
                <a:gd name="T0" fmla="*/ 67 w 101"/>
                <a:gd name="T1" fmla="*/ 30 h 138"/>
                <a:gd name="T2" fmla="*/ 67 w 101"/>
                <a:gd name="T3" fmla="*/ 138 h 138"/>
                <a:gd name="T4" fmla="*/ 34 w 101"/>
                <a:gd name="T5" fmla="*/ 138 h 138"/>
                <a:gd name="T6" fmla="*/ 34 w 101"/>
                <a:gd name="T7" fmla="*/ 30 h 138"/>
                <a:gd name="T8" fmla="*/ 0 w 101"/>
                <a:gd name="T9" fmla="*/ 30 h 138"/>
                <a:gd name="T10" fmla="*/ 0 w 101"/>
                <a:gd name="T11" fmla="*/ 0 h 138"/>
                <a:gd name="T12" fmla="*/ 101 w 101"/>
                <a:gd name="T13" fmla="*/ 0 h 138"/>
                <a:gd name="T14" fmla="*/ 101 w 101"/>
                <a:gd name="T15" fmla="*/ 30 h 138"/>
                <a:gd name="T16" fmla="*/ 67 w 101"/>
                <a:gd name="T17" fmla="*/ 3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138">
                  <a:moveTo>
                    <a:pt x="67" y="30"/>
                  </a:moveTo>
                  <a:lnTo>
                    <a:pt x="67" y="138"/>
                  </a:lnTo>
                  <a:lnTo>
                    <a:pt x="34" y="138"/>
                  </a:lnTo>
                  <a:lnTo>
                    <a:pt x="34" y="30"/>
                  </a:lnTo>
                  <a:lnTo>
                    <a:pt x="0" y="30"/>
                  </a:lnTo>
                  <a:lnTo>
                    <a:pt x="0" y="0"/>
                  </a:lnTo>
                  <a:lnTo>
                    <a:pt x="101" y="0"/>
                  </a:lnTo>
                  <a:lnTo>
                    <a:pt x="101" y="30"/>
                  </a:lnTo>
                  <a:lnTo>
                    <a:pt x="67" y="3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" name="Freeform 52">
              <a:extLst>
                <a:ext uri="{FF2B5EF4-FFF2-40B4-BE49-F238E27FC236}">
                  <a16:creationId xmlns:a16="http://schemas.microsoft.com/office/drawing/2014/main" id="{63CA1B00-3565-0DC8-62B3-FBA87BC752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8" y="144"/>
              <a:ext cx="115" cy="138"/>
            </a:xfrm>
            <a:custGeom>
              <a:avLst/>
              <a:gdLst>
                <a:gd name="T0" fmla="*/ 75 w 115"/>
                <a:gd name="T1" fmla="*/ 138 h 138"/>
                <a:gd name="T2" fmla="*/ 44 w 115"/>
                <a:gd name="T3" fmla="*/ 82 h 138"/>
                <a:gd name="T4" fmla="*/ 32 w 115"/>
                <a:gd name="T5" fmla="*/ 95 h 138"/>
                <a:gd name="T6" fmla="*/ 32 w 115"/>
                <a:gd name="T7" fmla="*/ 138 h 138"/>
                <a:gd name="T8" fmla="*/ 0 w 115"/>
                <a:gd name="T9" fmla="*/ 138 h 138"/>
                <a:gd name="T10" fmla="*/ 0 w 115"/>
                <a:gd name="T11" fmla="*/ 0 h 138"/>
                <a:gd name="T12" fmla="*/ 32 w 115"/>
                <a:gd name="T13" fmla="*/ 0 h 138"/>
                <a:gd name="T14" fmla="*/ 32 w 115"/>
                <a:gd name="T15" fmla="*/ 49 h 138"/>
                <a:gd name="T16" fmla="*/ 72 w 115"/>
                <a:gd name="T17" fmla="*/ 0 h 138"/>
                <a:gd name="T18" fmla="*/ 113 w 115"/>
                <a:gd name="T19" fmla="*/ 0 h 138"/>
                <a:gd name="T20" fmla="*/ 66 w 115"/>
                <a:gd name="T21" fmla="*/ 56 h 138"/>
                <a:gd name="T22" fmla="*/ 115 w 115"/>
                <a:gd name="T23" fmla="*/ 138 h 138"/>
                <a:gd name="T24" fmla="*/ 75 w 115"/>
                <a:gd name="T25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5" h="138">
                  <a:moveTo>
                    <a:pt x="75" y="138"/>
                  </a:moveTo>
                  <a:lnTo>
                    <a:pt x="44" y="82"/>
                  </a:lnTo>
                  <a:lnTo>
                    <a:pt x="32" y="95"/>
                  </a:lnTo>
                  <a:lnTo>
                    <a:pt x="32" y="138"/>
                  </a:lnTo>
                  <a:lnTo>
                    <a:pt x="0" y="138"/>
                  </a:lnTo>
                  <a:lnTo>
                    <a:pt x="0" y="0"/>
                  </a:lnTo>
                  <a:lnTo>
                    <a:pt x="32" y="0"/>
                  </a:lnTo>
                  <a:lnTo>
                    <a:pt x="32" y="49"/>
                  </a:lnTo>
                  <a:lnTo>
                    <a:pt x="72" y="0"/>
                  </a:lnTo>
                  <a:lnTo>
                    <a:pt x="113" y="0"/>
                  </a:lnTo>
                  <a:lnTo>
                    <a:pt x="66" y="56"/>
                  </a:lnTo>
                  <a:lnTo>
                    <a:pt x="115" y="138"/>
                  </a:lnTo>
                  <a:lnTo>
                    <a:pt x="75" y="1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7941AB9E-C21E-C7F4-3E33-C46EFAF0C1E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492" y="144"/>
              <a:ext cx="34" cy="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" name="Freeform 54">
              <a:extLst>
                <a:ext uri="{FF2B5EF4-FFF2-40B4-BE49-F238E27FC236}">
                  <a16:creationId xmlns:a16="http://schemas.microsoft.com/office/drawing/2014/main" id="{F4F6AC27-BDAF-AC0D-DE4D-809058C653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" y="0"/>
              <a:ext cx="5918" cy="254"/>
            </a:xfrm>
            <a:custGeom>
              <a:avLst/>
              <a:gdLst>
                <a:gd name="T0" fmla="*/ 5918 w 5918"/>
                <a:gd name="T1" fmla="*/ 0 h 254"/>
                <a:gd name="T2" fmla="*/ 234 w 5918"/>
                <a:gd name="T3" fmla="*/ 0 h 254"/>
                <a:gd name="T4" fmla="*/ 0 w 5918"/>
                <a:gd name="T5" fmla="*/ 0 h 254"/>
                <a:gd name="T6" fmla="*/ 0 w 5918"/>
                <a:gd name="T7" fmla="*/ 0 h 254"/>
                <a:gd name="T8" fmla="*/ 0 w 5918"/>
                <a:gd name="T9" fmla="*/ 254 h 254"/>
                <a:gd name="T10" fmla="*/ 133 w 5918"/>
                <a:gd name="T11" fmla="*/ 254 h 254"/>
                <a:gd name="T12" fmla="*/ 233 w 5918"/>
                <a:gd name="T13" fmla="*/ 154 h 254"/>
                <a:gd name="T14" fmla="*/ 5765 w 5918"/>
                <a:gd name="T15" fmla="*/ 154 h 254"/>
                <a:gd name="T16" fmla="*/ 5918 w 5918"/>
                <a:gd name="T17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18" h="254">
                  <a:moveTo>
                    <a:pt x="5918" y="0"/>
                  </a:moveTo>
                  <a:lnTo>
                    <a:pt x="23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54"/>
                  </a:lnTo>
                  <a:lnTo>
                    <a:pt x="133" y="254"/>
                  </a:lnTo>
                  <a:lnTo>
                    <a:pt x="233" y="154"/>
                  </a:lnTo>
                  <a:lnTo>
                    <a:pt x="5765" y="154"/>
                  </a:lnTo>
                  <a:lnTo>
                    <a:pt x="5918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267917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4712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4557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euw Titelblad (stilstaa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990A062-72D2-EC40-9845-AE8530E6C1D8}"/>
              </a:ext>
            </a:extLst>
          </p:cNvPr>
          <p:cNvSpPr/>
          <p:nvPr userDrawn="1"/>
        </p:nvSpPr>
        <p:spPr>
          <a:xfrm>
            <a:off x="0" y="2624721"/>
            <a:ext cx="12192001" cy="3153279"/>
          </a:xfrm>
          <a:custGeom>
            <a:avLst/>
            <a:gdLst>
              <a:gd name="connsiteX0" fmla="*/ 2 w 12192001"/>
              <a:gd name="connsiteY0" fmla="*/ 0 h 3322551"/>
              <a:gd name="connsiteX1" fmla="*/ 202219 w 12192001"/>
              <a:gd name="connsiteY1" fmla="*/ 0 h 3322551"/>
              <a:gd name="connsiteX2" fmla="*/ 384296 w 12192001"/>
              <a:gd name="connsiteY2" fmla="*/ 217019 h 3322551"/>
              <a:gd name="connsiteX3" fmla="*/ 384296 w 12192001"/>
              <a:gd name="connsiteY3" fmla="*/ 217773 h 3322551"/>
              <a:gd name="connsiteX4" fmla="*/ 11960459 w 12192001"/>
              <a:gd name="connsiteY4" fmla="*/ 217772 h 3322551"/>
              <a:gd name="connsiteX5" fmla="*/ 12192001 w 12192001"/>
              <a:gd name="connsiteY5" fmla="*/ 493750 h 3322551"/>
              <a:gd name="connsiteX6" fmla="*/ 12192001 w 12192001"/>
              <a:gd name="connsiteY6" fmla="*/ 3322551 h 3322551"/>
              <a:gd name="connsiteX7" fmla="*/ 0 w 12192001"/>
              <a:gd name="connsiteY7" fmla="*/ 3322551 h 3322551"/>
              <a:gd name="connsiteX8" fmla="*/ 0 w 12192001"/>
              <a:gd name="connsiteY8" fmla="*/ 217773 h 3322551"/>
              <a:gd name="connsiteX9" fmla="*/ 2 w 12192001"/>
              <a:gd name="connsiteY9" fmla="*/ 217773 h 3322551"/>
              <a:gd name="connsiteX10" fmla="*/ 2 w 12192001"/>
              <a:gd name="connsiteY10" fmla="*/ 0 h 3322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1" h="3322551">
                <a:moveTo>
                  <a:pt x="2" y="0"/>
                </a:moveTo>
                <a:lnTo>
                  <a:pt x="202219" y="0"/>
                </a:lnTo>
                <a:lnTo>
                  <a:pt x="384296" y="217019"/>
                </a:lnTo>
                <a:lnTo>
                  <a:pt x="384296" y="217773"/>
                </a:lnTo>
                <a:lnTo>
                  <a:pt x="11960459" y="217772"/>
                </a:lnTo>
                <a:lnTo>
                  <a:pt x="12192001" y="493750"/>
                </a:lnTo>
                <a:lnTo>
                  <a:pt x="12192001" y="3322551"/>
                </a:lnTo>
                <a:lnTo>
                  <a:pt x="0" y="3322551"/>
                </a:lnTo>
                <a:lnTo>
                  <a:pt x="0" y="217773"/>
                </a:lnTo>
                <a:lnTo>
                  <a:pt x="2" y="217773"/>
                </a:lnTo>
                <a:lnTo>
                  <a:pt x="2" y="0"/>
                </a:lnTo>
                <a:close/>
              </a:path>
            </a:pathLst>
          </a:custGeom>
          <a:solidFill>
            <a:srgbClr val="043A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94401" l="8724" r="92578">
                        <a14:foregroundMark x1="10417" y1="59896" x2="14453" y2="59245"/>
                        <a14:foregroundMark x1="14453" y1="59245" x2="28451" y2="62109"/>
                        <a14:foregroundMark x1="28451" y1="62109" x2="47461" y2="85547"/>
                        <a14:foregroundMark x1="47461" y1="85547" x2="45508" y2="93359"/>
                        <a14:foregroundMark x1="45508" y1="93359" x2="11133" y2="90885"/>
                        <a14:foregroundMark x1="11133" y1="90885" x2="9766" y2="65885"/>
                        <a14:foregroundMark x1="9766" y1="65885" x2="17969" y2="83073"/>
                        <a14:foregroundMark x1="17969" y1="83073" x2="23503" y2="83724"/>
                        <a14:foregroundMark x1="23503" y1="83724" x2="31510" y2="74349"/>
                        <a14:foregroundMark x1="31510" y1="74349" x2="41536" y2="89974"/>
                        <a14:foregroundMark x1="41536" y1="89974" x2="16667" y2="61719"/>
                        <a14:foregroundMark x1="16667" y1="61719" x2="28711" y2="69401"/>
                        <a14:foregroundMark x1="28711" y1="69401" x2="25391" y2="81250"/>
                        <a14:foregroundMark x1="25391" y1="81250" x2="30143" y2="71094"/>
                        <a14:foregroundMark x1="30143" y1="71094" x2="42383" y2="85547"/>
                        <a14:foregroundMark x1="42383" y1="85547" x2="22396" y2="79818"/>
                        <a14:foregroundMark x1="22396" y1="79818" x2="17578" y2="83464"/>
                        <a14:foregroundMark x1="17578" y1="83464" x2="28841" y2="89714"/>
                        <a14:foregroundMark x1="28841" y1="89714" x2="43880" y2="87630"/>
                        <a14:foregroundMark x1="43880" y1="87630" x2="50781" y2="87891"/>
                        <a14:foregroundMark x1="50781" y1="87891" x2="60352" y2="87109"/>
                        <a14:foregroundMark x1="60352" y1="87109" x2="75716" y2="89453"/>
                        <a14:foregroundMark x1="75716" y1="89453" x2="88021" y2="75000"/>
                        <a14:foregroundMark x1="88021" y1="75000" x2="79948" y2="72135"/>
                        <a14:foregroundMark x1="79948" y1="72135" x2="84049" y2="81771"/>
                        <a14:foregroundMark x1="84049" y1="81771" x2="88021" y2="86328"/>
                        <a14:foregroundMark x1="88021" y1="86328" x2="92448" y2="87370"/>
                        <a14:foregroundMark x1="92448" y1="87370" x2="90365" y2="77474"/>
                        <a14:foregroundMark x1="90365" y1="77474" x2="77474" y2="64714"/>
                        <a14:foregroundMark x1="77474" y1="64714" x2="74544" y2="72135"/>
                        <a14:foregroundMark x1="74544" y1="72135" x2="72396" y2="86849"/>
                        <a14:foregroundMark x1="72396" y1="86849" x2="82161" y2="87370"/>
                        <a14:foregroundMark x1="82161" y1="87370" x2="85286" y2="73828"/>
                        <a14:foregroundMark x1="85286" y1="73828" x2="76237" y2="76432"/>
                        <a14:foregroundMark x1="76237" y1="76432" x2="85938" y2="68620"/>
                        <a14:foregroundMark x1="85938" y1="68620" x2="78060" y2="66797"/>
                        <a14:foregroundMark x1="78060" y1="66797" x2="83138" y2="58203"/>
                        <a14:foregroundMark x1="83138" y1="58203" x2="76823" y2="68620"/>
                        <a14:foregroundMark x1="76823" y1="68620" x2="78711" y2="73047"/>
                        <a14:foregroundMark x1="67383" y1="83464" x2="68945" y2="91146"/>
                        <a14:foregroundMark x1="68945" y1="91146" x2="80924" y2="92188"/>
                        <a14:foregroundMark x1="80924" y1="92188" x2="90885" y2="89714"/>
                        <a14:foregroundMark x1="90885" y1="89714" x2="92708" y2="79427"/>
                        <a14:foregroundMark x1="92708" y1="79427" x2="88411" y2="61328"/>
                        <a14:foregroundMark x1="88411" y1="61328" x2="77018" y2="58464"/>
                        <a14:foregroundMark x1="77018" y1="58464" x2="74805" y2="68750"/>
                        <a14:foregroundMark x1="74805" y1="68750" x2="67318" y2="86068"/>
                        <a14:foregroundMark x1="67318" y1="86068" x2="67383" y2="86589"/>
                        <a14:foregroundMark x1="75977" y1="70573" x2="77474" y2="61068"/>
                        <a14:foregroundMark x1="77474" y1="61068" x2="85807" y2="53776"/>
                        <a14:foregroundMark x1="85807" y1="53776" x2="90104" y2="59766"/>
                        <a14:foregroundMark x1="90104" y1="59766" x2="91016" y2="67708"/>
                        <a14:foregroundMark x1="91016" y1="67708" x2="90430" y2="77604"/>
                        <a14:foregroundMark x1="90430" y1="77604" x2="90299" y2="77995"/>
                        <a14:foregroundMark x1="79753" y1="69531" x2="80664" y2="52214"/>
                        <a14:foregroundMark x1="80664" y1="52214" x2="80404" y2="61589"/>
                        <a14:foregroundMark x1="80404" y1="61589" x2="77865" y2="63021"/>
                        <a14:foregroundMark x1="81120" y1="57682" x2="76172" y2="53516"/>
                        <a14:foregroundMark x1="76172" y1="53516" x2="77474" y2="60938"/>
                        <a14:foregroundMark x1="77474" y1="60938" x2="82422" y2="57422"/>
                        <a14:foregroundMark x1="82422" y1="57422" x2="82487" y2="57031"/>
                        <a14:foregroundMark x1="26367" y1="85547" x2="31445" y2="87370"/>
                        <a14:foregroundMark x1="31445" y1="87370" x2="35286" y2="78906"/>
                        <a14:foregroundMark x1="35286" y1="78906" x2="26823" y2="84766"/>
                        <a14:foregroundMark x1="26823" y1="84766" x2="26758" y2="89714"/>
                        <a14:foregroundMark x1="12174" y1="74740" x2="16992" y2="68750"/>
                        <a14:foregroundMark x1="16992" y1="68750" x2="13086" y2="58984"/>
                        <a14:foregroundMark x1="13086" y1="58984" x2="12630" y2="70313"/>
                        <a14:foregroundMark x1="12630" y1="70313" x2="13802" y2="71745"/>
                        <a14:foregroundMark x1="8724" y1="93359" x2="9505" y2="93880"/>
                        <a14:foregroundMark x1="16406" y1="93620" x2="21615" y2="92578"/>
                        <a14:foregroundMark x1="21615" y1="92578" x2="16341" y2="93099"/>
                        <a14:foregroundMark x1="16341" y1="93099" x2="16536" y2="93620"/>
                        <a14:foregroundMark x1="9961" y1="91016" x2="10091" y2="90755"/>
                        <a14:foregroundMark x1="9440" y1="89323" x2="9701" y2="88021"/>
                        <a14:foregroundMark x1="15820" y1="94141" x2="22396" y2="92969"/>
                        <a14:foregroundMark x1="22396" y1="92969" x2="47135" y2="94792"/>
                        <a14:foregroundMark x1="47135" y1="94792" x2="43034" y2="88802"/>
                        <a14:foregroundMark x1="43034" y1="88802" x2="16341" y2="94401"/>
                        <a14:foregroundMark x1="16341" y1="94401" x2="16341" y2="944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826"/>
          <a:stretch/>
        </p:blipFill>
        <p:spPr>
          <a:xfrm>
            <a:off x="0" y="115535"/>
            <a:ext cx="12200021" cy="2694631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A399C277-435C-8CC1-B2C8-427EA6F4C1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979" y="5941152"/>
            <a:ext cx="3183934" cy="719999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199804E9-8698-0459-43BC-06D6AE4FCC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0989" y="5941152"/>
            <a:ext cx="1652990" cy="719999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A37EE86-34B4-004C-EEA1-D0A6801DB30A}"/>
              </a:ext>
            </a:extLst>
          </p:cNvPr>
          <p:cNvSpPr/>
          <p:nvPr userDrawn="1"/>
        </p:nvSpPr>
        <p:spPr>
          <a:xfrm>
            <a:off x="12192001" y="5947272"/>
            <a:ext cx="8020" cy="910728"/>
          </a:xfrm>
          <a:custGeom>
            <a:avLst/>
            <a:gdLst>
              <a:gd name="connsiteX0" fmla="*/ 0 w 8020"/>
              <a:gd name="connsiteY0" fmla="*/ 0 h 910728"/>
              <a:gd name="connsiteX1" fmla="*/ 8020 w 8020"/>
              <a:gd name="connsiteY1" fmla="*/ 0 h 910728"/>
              <a:gd name="connsiteX2" fmla="*/ 8020 w 8020"/>
              <a:gd name="connsiteY2" fmla="*/ 910728 h 910728"/>
              <a:gd name="connsiteX3" fmla="*/ 0 w 8020"/>
              <a:gd name="connsiteY3" fmla="*/ 910728 h 910728"/>
              <a:gd name="connsiteX4" fmla="*/ 0 w 8020"/>
              <a:gd name="connsiteY4" fmla="*/ 0 h 91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0" h="910728">
                <a:moveTo>
                  <a:pt x="0" y="0"/>
                </a:moveTo>
                <a:lnTo>
                  <a:pt x="8020" y="0"/>
                </a:lnTo>
                <a:lnTo>
                  <a:pt x="8020" y="910728"/>
                </a:lnTo>
                <a:lnTo>
                  <a:pt x="0" y="91072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12789A-C32D-402A-28E3-F5201AEE8433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552800" y="5330242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9AC5E7A0-4D29-4A95-BF6E-6FAC858D232C}" type="datetimeFigureOut">
              <a:rPr lang="nl-NL" smtClean="0"/>
              <a:pPr/>
              <a:t>22-5-2025</a:t>
            </a:fld>
            <a:endParaRPr lang="nl-NL" dirty="0"/>
          </a:p>
        </p:txBody>
      </p:sp>
      <p:sp>
        <p:nvSpPr>
          <p:cNvPr id="12" name="Tijdelijke aanduiding voor tekst 19">
            <a:extLst>
              <a:ext uri="{FF2B5EF4-FFF2-40B4-BE49-F238E27FC236}">
                <a16:creationId xmlns:a16="http://schemas.microsoft.com/office/drawing/2014/main" id="{4F3A808A-7E8F-CED6-21CE-C89F6BD47D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6000" y="3429000"/>
            <a:ext cx="8640000" cy="900000"/>
          </a:xfrm>
        </p:spPr>
        <p:txBody>
          <a:bodyPr>
            <a:normAutofit/>
          </a:bodyPr>
          <a:lstStyle>
            <a:lvl1pPr marL="0" indent="0" algn="l">
              <a:buNone/>
              <a:defRPr sz="3200" b="1" baseline="0">
                <a:solidFill>
                  <a:schemeClr val="bg1"/>
                </a:solidFill>
                <a:latin typeface="DIN Offc" panose="020B0504020101020102"/>
              </a:defRPr>
            </a:lvl1pPr>
          </a:lstStyle>
          <a:p>
            <a:pPr lvl="0"/>
            <a:r>
              <a:rPr lang="nl-NL" dirty="0"/>
              <a:t>[VUL TITEL IN]</a:t>
            </a:r>
          </a:p>
        </p:txBody>
      </p:sp>
      <p:sp>
        <p:nvSpPr>
          <p:cNvPr id="13" name="Tijdelijke aanduiding voor tekst 19">
            <a:extLst>
              <a:ext uri="{FF2B5EF4-FFF2-40B4-BE49-F238E27FC236}">
                <a16:creationId xmlns:a16="http://schemas.microsoft.com/office/drawing/2014/main" id="{47D652EC-809E-586E-EA43-4D6FB0976A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6001" y="4438666"/>
            <a:ext cx="8639999" cy="540000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DIN Offc" panose="020B0504020101020102"/>
              </a:defRPr>
            </a:lvl1pPr>
          </a:lstStyle>
          <a:p>
            <a:pPr lvl="0"/>
            <a:r>
              <a:rPr lang="nl-NL" dirty="0"/>
              <a:t>[VUL ONDERTITEL IN]</a:t>
            </a:r>
          </a:p>
        </p:txBody>
      </p:sp>
    </p:spTree>
    <p:extLst>
      <p:ext uri="{BB962C8B-B14F-4D97-AF65-F5344CB8AC3E}">
        <p14:creationId xmlns:p14="http://schemas.microsoft.com/office/powerpoint/2010/main" val="3213061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d Titelblad (bewege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694"/>
            <a:ext cx="12200021" cy="610001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60" y="4819439"/>
            <a:ext cx="5567269" cy="1313263"/>
          </a:xfrm>
          <a:prstGeom prst="rect">
            <a:avLst/>
          </a:prstGeom>
        </p:spPr>
      </p:pic>
      <p:sp>
        <p:nvSpPr>
          <p:cNvPr id="11" name="Rechthoek 10"/>
          <p:cNvSpPr/>
          <p:nvPr userDrawn="1"/>
        </p:nvSpPr>
        <p:spPr>
          <a:xfrm>
            <a:off x="-129932" y="-112522"/>
            <a:ext cx="12501226" cy="7140929"/>
          </a:xfrm>
          <a:prstGeom prst="rect">
            <a:avLst/>
          </a:prstGeom>
          <a:solidFill>
            <a:srgbClr val="90D5F4">
              <a:alpha val="1176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75" dirty="0"/>
              <a:t> </a:t>
            </a:r>
          </a:p>
        </p:txBody>
      </p:sp>
      <p:sp>
        <p:nvSpPr>
          <p:cNvPr id="9" name="Tijdelijke aanduiding voor tekst 19"/>
          <p:cNvSpPr>
            <a:spLocks noGrp="1"/>
          </p:cNvSpPr>
          <p:nvPr>
            <p:ph type="body" sz="quarter" idx="10" hasCustomPrompt="1"/>
          </p:nvPr>
        </p:nvSpPr>
        <p:spPr>
          <a:xfrm>
            <a:off x="4287529" y="3156163"/>
            <a:ext cx="3561348" cy="39091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DIN Offc Bold" panose="020B0804020101020102" pitchFamily="34" charset="0"/>
              </a:defRPr>
            </a:lvl1pPr>
          </a:lstStyle>
          <a:p>
            <a:pPr lvl="0"/>
            <a:r>
              <a:rPr lang="nl-NL" dirty="0"/>
              <a:t>[VUL TITEL IN]</a:t>
            </a:r>
          </a:p>
        </p:txBody>
      </p:sp>
      <p:sp>
        <p:nvSpPr>
          <p:cNvPr id="10" name="Tijdelijke aanduiding voor tekst 19"/>
          <p:cNvSpPr>
            <a:spLocks noGrp="1"/>
          </p:cNvSpPr>
          <p:nvPr>
            <p:ph type="body" sz="quarter" idx="11" hasCustomPrompt="1"/>
          </p:nvPr>
        </p:nvSpPr>
        <p:spPr>
          <a:xfrm>
            <a:off x="4295483" y="3583692"/>
            <a:ext cx="3561348" cy="355374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DIN Offc" panose="020B0504020101020102" pitchFamily="34" charset="0"/>
              </a:defRPr>
            </a:lvl1pPr>
          </a:lstStyle>
          <a:p>
            <a:pPr lvl="0"/>
            <a:r>
              <a:rPr lang="nl-NL" dirty="0"/>
              <a:t>[VUL ONDERTITEL IN]</a:t>
            </a:r>
          </a:p>
        </p:txBody>
      </p:sp>
    </p:spTree>
    <p:extLst>
      <p:ext uri="{BB962C8B-B14F-4D97-AF65-F5344CB8AC3E}">
        <p14:creationId xmlns:p14="http://schemas.microsoft.com/office/powerpoint/2010/main" val="2583978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d Titelblad (stilstaa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694"/>
            <a:ext cx="12200021" cy="6100011"/>
          </a:xfrm>
          <a:prstGeom prst="rect">
            <a:avLst/>
          </a:prstGeom>
        </p:spPr>
      </p:pic>
      <p:sp>
        <p:nvSpPr>
          <p:cNvPr id="9" name="Tijdelijke aanduiding voor tekst 19"/>
          <p:cNvSpPr>
            <a:spLocks noGrp="1"/>
          </p:cNvSpPr>
          <p:nvPr>
            <p:ph type="body" sz="quarter" idx="10" hasCustomPrompt="1"/>
          </p:nvPr>
        </p:nvSpPr>
        <p:spPr>
          <a:xfrm>
            <a:off x="4287529" y="3132718"/>
            <a:ext cx="3561348" cy="39091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DIN Offc Bold" panose="020B0804020101020102" pitchFamily="34" charset="0"/>
              </a:defRPr>
            </a:lvl1pPr>
          </a:lstStyle>
          <a:p>
            <a:pPr lvl="0"/>
            <a:r>
              <a:rPr lang="nl-NL" dirty="0"/>
              <a:t>[VUL TITEL IN]</a:t>
            </a:r>
          </a:p>
        </p:txBody>
      </p:sp>
      <p:sp>
        <p:nvSpPr>
          <p:cNvPr id="10" name="Tijdelijke aanduiding voor tekst 19"/>
          <p:cNvSpPr>
            <a:spLocks noGrp="1"/>
          </p:cNvSpPr>
          <p:nvPr>
            <p:ph type="body" sz="quarter" idx="11" hasCustomPrompt="1"/>
          </p:nvPr>
        </p:nvSpPr>
        <p:spPr>
          <a:xfrm>
            <a:off x="4295483" y="3583692"/>
            <a:ext cx="3561348" cy="355374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DIN Offc" panose="020B0504020101020102" pitchFamily="34" charset="0"/>
              </a:defRPr>
            </a:lvl1pPr>
          </a:lstStyle>
          <a:p>
            <a:pPr lvl="0"/>
            <a:r>
              <a:rPr lang="nl-NL" dirty="0"/>
              <a:t>[VUL ONDERTITEL IN]</a:t>
            </a:r>
          </a:p>
        </p:txBody>
      </p:sp>
    </p:spTree>
    <p:extLst>
      <p:ext uri="{BB962C8B-B14F-4D97-AF65-F5344CB8AC3E}">
        <p14:creationId xmlns:p14="http://schemas.microsoft.com/office/powerpoint/2010/main" val="1965405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-Partituur [bewegend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684" y="815630"/>
            <a:ext cx="12943368" cy="2241496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13" y="5257005"/>
            <a:ext cx="1320977" cy="1227244"/>
          </a:xfrm>
          <a:prstGeom prst="rect">
            <a:avLst/>
          </a:prstGeom>
        </p:spPr>
      </p:pic>
      <p:pic>
        <p:nvPicPr>
          <p:cNvPr id="13" name="Slide-02-v03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75105" y="3011301"/>
            <a:ext cx="6090160" cy="3512966"/>
          </a:xfrm>
          <a:prstGeom prst="rect">
            <a:avLst/>
          </a:prstGeom>
        </p:spPr>
      </p:pic>
      <p:sp>
        <p:nvSpPr>
          <p:cNvPr id="14" name="Rechthoek 13"/>
          <p:cNvSpPr/>
          <p:nvPr userDrawn="1"/>
        </p:nvSpPr>
        <p:spPr>
          <a:xfrm>
            <a:off x="-129932" y="-84662"/>
            <a:ext cx="12501226" cy="7140929"/>
          </a:xfrm>
          <a:prstGeom prst="rect">
            <a:avLst/>
          </a:prstGeom>
          <a:solidFill>
            <a:srgbClr val="90D5F4">
              <a:alpha val="1176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75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062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2-Partituur [stilstaand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25" y="183"/>
            <a:ext cx="12186676" cy="79943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7248" y="5253186"/>
            <a:ext cx="1359021" cy="126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32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-Netwerk [bewegend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-03-v04-1920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25" y="183"/>
            <a:ext cx="12186676" cy="799438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-129932" y="-148458"/>
            <a:ext cx="12501226" cy="7140929"/>
          </a:xfrm>
          <a:prstGeom prst="rect">
            <a:avLst/>
          </a:prstGeom>
          <a:solidFill>
            <a:srgbClr val="90D5F4">
              <a:alpha val="1176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75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107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3-Netwerk [stilstaand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25" y="183"/>
            <a:ext cx="12186676" cy="79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8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5380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er [bewegend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de-27-v03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2291" y="1001373"/>
            <a:ext cx="6936033" cy="5235695"/>
          </a:xfrm>
          <a:prstGeom prst="rect">
            <a:avLst/>
          </a:prstGeom>
        </p:spPr>
      </p:pic>
      <p:sp>
        <p:nvSpPr>
          <p:cNvPr id="4" name="Rechthoek 3"/>
          <p:cNvSpPr/>
          <p:nvPr userDrawn="1"/>
        </p:nvSpPr>
        <p:spPr>
          <a:xfrm>
            <a:off x="-129932" y="-148458"/>
            <a:ext cx="12501226" cy="7140929"/>
          </a:xfrm>
          <a:prstGeom prst="rect">
            <a:avLst/>
          </a:prstGeom>
          <a:solidFill>
            <a:srgbClr val="90D5F4">
              <a:alpha val="1176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75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140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er [stilstaand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187" y="1051792"/>
            <a:ext cx="6761626" cy="510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383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389222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5166845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17001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1476946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672353"/>
            <a:ext cx="10515600" cy="1018335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348571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2924759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1307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2EA2501-B744-3DC2-A784-90F87602AD76}"/>
              </a:ext>
            </a:extLst>
          </p:cNvPr>
          <p:cNvSpPr/>
          <p:nvPr userDrawn="1"/>
        </p:nvSpPr>
        <p:spPr>
          <a:xfrm>
            <a:off x="2990850" y="814430"/>
            <a:ext cx="5905500" cy="60435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C64180A-5BCD-DD2C-FBDE-4F92ADB6C280}"/>
              </a:ext>
            </a:extLst>
          </p:cNvPr>
          <p:cNvSpPr/>
          <p:nvPr userDrawn="1"/>
        </p:nvSpPr>
        <p:spPr>
          <a:xfrm>
            <a:off x="-632069" y="201231"/>
            <a:ext cx="10142606" cy="7208787"/>
          </a:xfrm>
          <a:custGeom>
            <a:avLst/>
            <a:gdLst>
              <a:gd name="connsiteX0" fmla="*/ 0 w 10142606"/>
              <a:gd name="connsiteY0" fmla="*/ 0 h 7208787"/>
              <a:gd name="connsiteX1" fmla="*/ 797049 w 10142606"/>
              <a:gd name="connsiteY1" fmla="*/ 0 h 7208787"/>
              <a:gd name="connsiteX2" fmla="*/ 1485900 w 10142606"/>
              <a:gd name="connsiteY2" fmla="*/ 0 h 7208787"/>
              <a:gd name="connsiteX3" fmla="*/ 1485900 w 10142606"/>
              <a:gd name="connsiteY3" fmla="*/ 443 h 7208787"/>
              <a:gd name="connsiteX4" fmla="*/ 10142606 w 10142606"/>
              <a:gd name="connsiteY4" fmla="*/ 6009 h 7208787"/>
              <a:gd name="connsiteX5" fmla="*/ 3169409 w 10142606"/>
              <a:gd name="connsiteY5" fmla="*/ 7208787 h 7208787"/>
              <a:gd name="connsiteX6" fmla="*/ 1485900 w 10142606"/>
              <a:gd name="connsiteY6" fmla="*/ 7199775 h 7208787"/>
              <a:gd name="connsiteX7" fmla="*/ 1485900 w 10142606"/>
              <a:gd name="connsiteY7" fmla="*/ 7208787 h 7208787"/>
              <a:gd name="connsiteX8" fmla="*/ 0 w 10142606"/>
              <a:gd name="connsiteY8" fmla="*/ 7208787 h 72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42606" h="7208787">
                <a:moveTo>
                  <a:pt x="0" y="0"/>
                </a:moveTo>
                <a:lnTo>
                  <a:pt x="797049" y="0"/>
                </a:lnTo>
                <a:lnTo>
                  <a:pt x="1485900" y="0"/>
                </a:lnTo>
                <a:lnTo>
                  <a:pt x="1485900" y="443"/>
                </a:lnTo>
                <a:lnTo>
                  <a:pt x="10142606" y="6009"/>
                </a:lnTo>
                <a:lnTo>
                  <a:pt x="3169409" y="7208787"/>
                </a:lnTo>
                <a:lnTo>
                  <a:pt x="1485900" y="7199775"/>
                </a:lnTo>
                <a:lnTo>
                  <a:pt x="1485900" y="7208787"/>
                </a:lnTo>
                <a:lnTo>
                  <a:pt x="0" y="7208787"/>
                </a:lnTo>
                <a:close/>
              </a:path>
            </a:pathLst>
          </a:custGeom>
          <a:solidFill>
            <a:srgbClr val="043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L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7E223C10-748B-80A7-CE2E-2A61F032A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4063569"/>
            <a:ext cx="5181600" cy="1980000"/>
          </a:xfrm>
        </p:spPr>
        <p:txBody>
          <a:bodyPr/>
          <a:lstStyle>
            <a:lvl1pPr marL="228600" indent="-228600">
              <a:defRPr/>
            </a:lvl1pPr>
          </a:lstStyle>
          <a:p>
            <a:pPr marL="0" lvl="0" indent="0">
              <a:buNone/>
            </a:pPr>
            <a:r>
              <a:rPr lang="nl-NL" b="1" noProof="0">
                <a:solidFill>
                  <a:schemeClr val="bg1"/>
                </a:solidFill>
              </a:rPr>
              <a:t>Klikken om de tekststijl van het model te bewerken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2AD1310-D2DD-880F-A376-587A5985BBE6}"/>
              </a:ext>
            </a:extLst>
          </p:cNvPr>
          <p:cNvGrpSpPr/>
          <p:nvPr userDrawn="1"/>
        </p:nvGrpSpPr>
        <p:grpSpPr>
          <a:xfrm>
            <a:off x="799852" y="839406"/>
            <a:ext cx="5678571" cy="1792104"/>
            <a:chOff x="799852" y="4120065"/>
            <a:chExt cx="5678571" cy="1792104"/>
          </a:xfrm>
        </p:grpSpPr>
        <p:sp>
          <p:nvSpPr>
            <p:cNvPr id="7" name="Content Placeholder 5">
              <a:hlinkClick r:id="rId2"/>
              <a:extLst>
                <a:ext uri="{FF2B5EF4-FFF2-40B4-BE49-F238E27FC236}">
                  <a16:creationId xmlns:a16="http://schemas.microsoft.com/office/drawing/2014/main" id="{83B5F4AE-DAF3-9BA4-76DA-1BAA77BA8A52}"/>
                </a:ext>
              </a:extLst>
            </p:cNvPr>
            <p:cNvSpPr txBox="1">
              <a:spLocks/>
            </p:cNvSpPr>
            <p:nvPr/>
          </p:nvSpPr>
          <p:spPr>
            <a:xfrm>
              <a:off x="1296824" y="4120065"/>
              <a:ext cx="4722976" cy="48729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nl-NL" sz="2000" dirty="0">
                  <a:solidFill>
                    <a:schemeClr val="bg1"/>
                  </a:solidFill>
                </a:rPr>
                <a:t>www.dinalog.nl</a:t>
              </a:r>
            </a:p>
          </p:txBody>
        </p:sp>
        <p:pic>
          <p:nvPicPr>
            <p:cNvPr id="8" name="Picture 7" descr="A black and white play button&#10;&#10;Description automatically generated">
              <a:hlinkClick r:id="rId3"/>
              <a:extLst>
                <a:ext uri="{FF2B5EF4-FFF2-40B4-BE49-F238E27FC236}">
                  <a16:creationId xmlns:a16="http://schemas.microsoft.com/office/drawing/2014/main" id="{00EFC241-3166-2BF7-4FB4-77893403F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5552169"/>
              <a:ext cx="360000" cy="360000"/>
            </a:xfrm>
            <a:prstGeom prst="rect">
              <a:avLst/>
            </a:prstGeom>
          </p:spPr>
        </p:pic>
        <p:pic>
          <p:nvPicPr>
            <p:cNvPr id="9" name="Picture 8">
              <a:hlinkClick r:id="rId5"/>
              <a:extLst>
                <a:ext uri="{FF2B5EF4-FFF2-40B4-BE49-F238E27FC236}">
                  <a16:creationId xmlns:a16="http://schemas.microsoft.com/office/drawing/2014/main" id="{6CBE7102-51FF-9011-C80E-2C457CA21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4873569"/>
              <a:ext cx="391304" cy="360000"/>
            </a:xfrm>
            <a:prstGeom prst="rect">
              <a:avLst/>
            </a:prstGeom>
          </p:spPr>
        </p:pic>
        <p:sp>
          <p:nvSpPr>
            <p:cNvPr id="10" name="Content Placeholder 5">
              <a:hlinkClick r:id="rId5"/>
              <a:extLst>
                <a:ext uri="{FF2B5EF4-FFF2-40B4-BE49-F238E27FC236}">
                  <a16:creationId xmlns:a16="http://schemas.microsoft.com/office/drawing/2014/main" id="{A985F777-1379-651E-909C-8A3AD1E21AF3}"/>
                </a:ext>
              </a:extLst>
            </p:cNvPr>
            <p:cNvSpPr txBox="1">
              <a:spLocks/>
            </p:cNvSpPr>
            <p:nvPr/>
          </p:nvSpPr>
          <p:spPr>
            <a:xfrm>
              <a:off x="1263163" y="4904829"/>
              <a:ext cx="5181600" cy="360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nl-NL" sz="2000" dirty="0">
                  <a:solidFill>
                    <a:schemeClr val="bg1"/>
                  </a:solidFill>
                </a:rPr>
                <a:t>/</a:t>
              </a:r>
              <a:r>
                <a:rPr lang="nl-NL" sz="2000" dirty="0" err="1">
                  <a:solidFill>
                    <a:schemeClr val="bg1"/>
                  </a:solidFill>
                </a:rPr>
                <a:t>dinalog-dutch-institute-for-advanced-logistics</a:t>
              </a:r>
              <a:r>
                <a:rPr lang="nl-NL" sz="2000" dirty="0">
                  <a:solidFill>
                    <a:schemeClr val="bg1"/>
                  </a:solidFill>
                </a:rPr>
                <a:t>/</a:t>
              </a:r>
            </a:p>
          </p:txBody>
        </p:sp>
        <p:sp>
          <p:nvSpPr>
            <p:cNvPr id="11" name="Content Placeholder 5">
              <a:hlinkClick r:id="rId3"/>
              <a:extLst>
                <a:ext uri="{FF2B5EF4-FFF2-40B4-BE49-F238E27FC236}">
                  <a16:creationId xmlns:a16="http://schemas.microsoft.com/office/drawing/2014/main" id="{4F9D9286-A436-8B3E-9D38-EA01708438E5}"/>
                </a:ext>
              </a:extLst>
            </p:cNvPr>
            <p:cNvSpPr txBox="1">
              <a:spLocks/>
            </p:cNvSpPr>
            <p:nvPr/>
          </p:nvSpPr>
          <p:spPr>
            <a:xfrm>
              <a:off x="1296823" y="5552169"/>
              <a:ext cx="5181600" cy="360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nl-NL" sz="2000" dirty="0" err="1">
                  <a:solidFill>
                    <a:schemeClr val="bg1"/>
                  </a:solidFill>
                </a:rPr>
                <a:t>tkidinalog</a:t>
              </a:r>
              <a:endParaRPr lang="nl-NL" sz="2000" dirty="0">
                <a:solidFill>
                  <a:schemeClr val="bg1"/>
                </a:solidFill>
              </a:endParaRPr>
            </a:p>
          </p:txBody>
        </p:sp>
        <p:pic>
          <p:nvPicPr>
            <p:cNvPr id="12" name="Graphic 11" descr="World with solid fill">
              <a:hlinkClick r:id="rId2"/>
              <a:extLst>
                <a:ext uri="{FF2B5EF4-FFF2-40B4-BE49-F238E27FC236}">
                  <a16:creationId xmlns:a16="http://schemas.microsoft.com/office/drawing/2014/main" id="{B4CBAEA9-A5E1-BC74-53B3-0D1026187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99852" y="4120065"/>
              <a:ext cx="468000" cy="468000"/>
            </a:xfrm>
            <a:prstGeom prst="rect">
              <a:avLst/>
            </a:prstGeom>
          </p:spPr>
        </p:pic>
      </p:grp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CD6B66D-E584-C4D0-E096-395DD72E38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424" y="839406"/>
            <a:ext cx="4299416" cy="6018594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862915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53139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to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icture Placeholder 104">
            <a:extLst>
              <a:ext uri="{FF2B5EF4-FFF2-40B4-BE49-F238E27FC236}">
                <a16:creationId xmlns:a16="http://schemas.microsoft.com/office/drawing/2014/main" id="{BC63CF67-48E5-3BCA-80CC-C1C07A1B27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en-NL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16227006-B925-1902-0F35-36D52325A45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1588" y="0"/>
            <a:ext cx="11798300" cy="776288"/>
            <a:chOff x="-1" y="0"/>
            <a:chExt cx="7432" cy="489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8A7F528D-7B44-8725-B0A7-1C35B72E7D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4" y="0"/>
              <a:ext cx="1667" cy="489"/>
            </a:xfrm>
            <a:custGeom>
              <a:avLst/>
              <a:gdLst>
                <a:gd name="T0" fmla="*/ 153 w 1667"/>
                <a:gd name="T1" fmla="*/ 0 h 489"/>
                <a:gd name="T2" fmla="*/ 0 w 1667"/>
                <a:gd name="T3" fmla="*/ 154 h 489"/>
                <a:gd name="T4" fmla="*/ 0 w 1667"/>
                <a:gd name="T5" fmla="*/ 489 h 489"/>
                <a:gd name="T6" fmla="*/ 1667 w 1667"/>
                <a:gd name="T7" fmla="*/ 489 h 489"/>
                <a:gd name="T8" fmla="*/ 1667 w 1667"/>
                <a:gd name="T9" fmla="*/ 0 h 489"/>
                <a:gd name="T10" fmla="*/ 153 w 1667"/>
                <a:gd name="T11" fmla="*/ 0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7" h="489">
                  <a:moveTo>
                    <a:pt x="153" y="0"/>
                  </a:moveTo>
                  <a:lnTo>
                    <a:pt x="0" y="154"/>
                  </a:lnTo>
                  <a:lnTo>
                    <a:pt x="0" y="489"/>
                  </a:lnTo>
                  <a:lnTo>
                    <a:pt x="1667" y="489"/>
                  </a:lnTo>
                  <a:lnTo>
                    <a:pt x="1667" y="0"/>
                  </a:lnTo>
                  <a:lnTo>
                    <a:pt x="15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9B39690F-E26A-29D1-C64A-BF78D1440A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2" y="95"/>
              <a:ext cx="164" cy="166"/>
            </a:xfrm>
            <a:custGeom>
              <a:avLst/>
              <a:gdLst>
                <a:gd name="T0" fmla="*/ 0 w 164"/>
                <a:gd name="T1" fmla="*/ 83 h 166"/>
                <a:gd name="T2" fmla="*/ 82 w 164"/>
                <a:gd name="T3" fmla="*/ 0 h 166"/>
                <a:gd name="T4" fmla="*/ 164 w 164"/>
                <a:gd name="T5" fmla="*/ 83 h 166"/>
                <a:gd name="T6" fmla="*/ 82 w 164"/>
                <a:gd name="T7" fmla="*/ 166 h 166"/>
                <a:gd name="T8" fmla="*/ 0 w 164"/>
                <a:gd name="T9" fmla="*/ 8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166">
                  <a:moveTo>
                    <a:pt x="0" y="83"/>
                  </a:moveTo>
                  <a:lnTo>
                    <a:pt x="82" y="0"/>
                  </a:lnTo>
                  <a:lnTo>
                    <a:pt x="164" y="83"/>
                  </a:lnTo>
                  <a:lnTo>
                    <a:pt x="82" y="166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id="{2C9D066A-7BB6-9A6D-A3E1-8E60E87837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34" y="178"/>
              <a:ext cx="82" cy="166"/>
            </a:xfrm>
            <a:custGeom>
              <a:avLst/>
              <a:gdLst>
                <a:gd name="T0" fmla="*/ 0 w 82"/>
                <a:gd name="T1" fmla="*/ 166 h 166"/>
                <a:gd name="T2" fmla="*/ 0 w 82"/>
                <a:gd name="T3" fmla="*/ 83 h 166"/>
                <a:gd name="T4" fmla="*/ 82 w 82"/>
                <a:gd name="T5" fmla="*/ 0 h 166"/>
                <a:gd name="T6" fmla="*/ 82 w 82"/>
                <a:gd name="T7" fmla="*/ 83 h 166"/>
                <a:gd name="T8" fmla="*/ 0 w 82"/>
                <a:gd name="T9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66">
                  <a:moveTo>
                    <a:pt x="0" y="166"/>
                  </a:moveTo>
                  <a:lnTo>
                    <a:pt x="0" y="83"/>
                  </a:lnTo>
                  <a:lnTo>
                    <a:pt x="82" y="0"/>
                  </a:lnTo>
                  <a:lnTo>
                    <a:pt x="82" y="83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87389927-1AFB-D9D1-B24F-8F7F300727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6" y="178"/>
              <a:ext cx="166" cy="166"/>
            </a:xfrm>
            <a:custGeom>
              <a:avLst/>
              <a:gdLst>
                <a:gd name="T0" fmla="*/ 0 w 166"/>
                <a:gd name="T1" fmla="*/ 83 h 166"/>
                <a:gd name="T2" fmla="*/ 84 w 166"/>
                <a:gd name="T3" fmla="*/ 0 h 166"/>
                <a:gd name="T4" fmla="*/ 166 w 166"/>
                <a:gd name="T5" fmla="*/ 83 h 166"/>
                <a:gd name="T6" fmla="*/ 84 w 166"/>
                <a:gd name="T7" fmla="*/ 166 h 166"/>
                <a:gd name="T8" fmla="*/ 0 w 166"/>
                <a:gd name="T9" fmla="*/ 8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166">
                  <a:moveTo>
                    <a:pt x="0" y="83"/>
                  </a:moveTo>
                  <a:lnTo>
                    <a:pt x="84" y="0"/>
                  </a:lnTo>
                  <a:lnTo>
                    <a:pt x="166" y="83"/>
                  </a:lnTo>
                  <a:lnTo>
                    <a:pt x="84" y="166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60D35D0C-D79D-6E6E-0499-1756E5D2E2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0" y="261"/>
              <a:ext cx="82" cy="166"/>
            </a:xfrm>
            <a:custGeom>
              <a:avLst/>
              <a:gdLst>
                <a:gd name="T0" fmla="*/ 0 w 82"/>
                <a:gd name="T1" fmla="*/ 166 h 166"/>
                <a:gd name="T2" fmla="*/ 0 w 82"/>
                <a:gd name="T3" fmla="*/ 83 h 166"/>
                <a:gd name="T4" fmla="*/ 82 w 82"/>
                <a:gd name="T5" fmla="*/ 0 h 166"/>
                <a:gd name="T6" fmla="*/ 82 w 82"/>
                <a:gd name="T7" fmla="*/ 83 h 166"/>
                <a:gd name="T8" fmla="*/ 0 w 82"/>
                <a:gd name="T9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66">
                  <a:moveTo>
                    <a:pt x="0" y="166"/>
                  </a:moveTo>
                  <a:lnTo>
                    <a:pt x="0" y="83"/>
                  </a:lnTo>
                  <a:lnTo>
                    <a:pt x="82" y="0"/>
                  </a:lnTo>
                  <a:lnTo>
                    <a:pt x="82" y="83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10">
              <a:extLst>
                <a:ext uri="{FF2B5EF4-FFF2-40B4-BE49-F238E27FC236}">
                  <a16:creationId xmlns:a16="http://schemas.microsoft.com/office/drawing/2014/main" id="{8BD1DCBE-5FBC-DB58-EFDF-C98AAE46E3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64" y="314"/>
              <a:ext cx="35" cy="51"/>
            </a:xfrm>
            <a:custGeom>
              <a:avLst/>
              <a:gdLst>
                <a:gd name="T0" fmla="*/ 36 w 36"/>
                <a:gd name="T1" fmla="*/ 25 h 53"/>
                <a:gd name="T2" fmla="*/ 36 w 36"/>
                <a:gd name="T3" fmla="*/ 31 h 53"/>
                <a:gd name="T4" fmla="*/ 35 w 36"/>
                <a:gd name="T5" fmla="*/ 37 h 53"/>
                <a:gd name="T6" fmla="*/ 34 w 36"/>
                <a:gd name="T7" fmla="*/ 43 h 53"/>
                <a:gd name="T8" fmla="*/ 31 w 36"/>
                <a:gd name="T9" fmla="*/ 48 h 53"/>
                <a:gd name="T10" fmla="*/ 17 w 36"/>
                <a:gd name="T11" fmla="*/ 53 h 53"/>
                <a:gd name="T12" fmla="*/ 0 w 36"/>
                <a:gd name="T13" fmla="*/ 53 h 53"/>
                <a:gd name="T14" fmla="*/ 0 w 36"/>
                <a:gd name="T15" fmla="*/ 0 h 53"/>
                <a:gd name="T16" fmla="*/ 17 w 36"/>
                <a:gd name="T17" fmla="*/ 0 h 53"/>
                <a:gd name="T18" fmla="*/ 31 w 36"/>
                <a:gd name="T19" fmla="*/ 4 h 53"/>
                <a:gd name="T20" fmla="*/ 34 w 36"/>
                <a:gd name="T21" fmla="*/ 9 h 53"/>
                <a:gd name="T22" fmla="*/ 35 w 36"/>
                <a:gd name="T23" fmla="*/ 14 h 53"/>
                <a:gd name="T24" fmla="*/ 36 w 36"/>
                <a:gd name="T25" fmla="*/ 20 h 53"/>
                <a:gd name="T26" fmla="*/ 36 w 36"/>
                <a:gd name="T27" fmla="*/ 25 h 53"/>
                <a:gd name="T28" fmla="*/ 32 w 36"/>
                <a:gd name="T29" fmla="*/ 25 h 53"/>
                <a:gd name="T30" fmla="*/ 32 w 36"/>
                <a:gd name="T31" fmla="*/ 21 h 53"/>
                <a:gd name="T32" fmla="*/ 31 w 36"/>
                <a:gd name="T33" fmla="*/ 16 h 53"/>
                <a:gd name="T34" fmla="*/ 30 w 36"/>
                <a:gd name="T35" fmla="*/ 11 h 53"/>
                <a:gd name="T36" fmla="*/ 28 w 36"/>
                <a:gd name="T37" fmla="*/ 7 h 53"/>
                <a:gd name="T38" fmla="*/ 23 w 36"/>
                <a:gd name="T39" fmla="*/ 4 h 53"/>
                <a:gd name="T40" fmla="*/ 17 w 36"/>
                <a:gd name="T41" fmla="*/ 3 h 53"/>
                <a:gd name="T42" fmla="*/ 4 w 36"/>
                <a:gd name="T43" fmla="*/ 3 h 53"/>
                <a:gd name="T44" fmla="*/ 4 w 36"/>
                <a:gd name="T45" fmla="*/ 49 h 53"/>
                <a:gd name="T46" fmla="*/ 17 w 36"/>
                <a:gd name="T47" fmla="*/ 49 h 53"/>
                <a:gd name="T48" fmla="*/ 23 w 36"/>
                <a:gd name="T49" fmla="*/ 48 h 53"/>
                <a:gd name="T50" fmla="*/ 28 w 36"/>
                <a:gd name="T51" fmla="*/ 45 h 53"/>
                <a:gd name="T52" fmla="*/ 30 w 36"/>
                <a:gd name="T53" fmla="*/ 41 h 53"/>
                <a:gd name="T54" fmla="*/ 31 w 36"/>
                <a:gd name="T55" fmla="*/ 36 h 53"/>
                <a:gd name="T56" fmla="*/ 32 w 36"/>
                <a:gd name="T57" fmla="*/ 30 h 53"/>
                <a:gd name="T58" fmla="*/ 32 w 36"/>
                <a:gd name="T59" fmla="*/ 2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" h="53">
                  <a:moveTo>
                    <a:pt x="36" y="25"/>
                  </a:moveTo>
                  <a:cubicBezTo>
                    <a:pt x="36" y="27"/>
                    <a:pt x="36" y="29"/>
                    <a:pt x="36" y="31"/>
                  </a:cubicBezTo>
                  <a:cubicBezTo>
                    <a:pt x="36" y="33"/>
                    <a:pt x="36" y="35"/>
                    <a:pt x="35" y="37"/>
                  </a:cubicBezTo>
                  <a:cubicBezTo>
                    <a:pt x="35" y="39"/>
                    <a:pt x="34" y="41"/>
                    <a:pt x="34" y="43"/>
                  </a:cubicBezTo>
                  <a:cubicBezTo>
                    <a:pt x="33" y="45"/>
                    <a:pt x="32" y="46"/>
                    <a:pt x="31" y="48"/>
                  </a:cubicBezTo>
                  <a:cubicBezTo>
                    <a:pt x="28" y="51"/>
                    <a:pt x="23" y="53"/>
                    <a:pt x="1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3" y="0"/>
                    <a:pt x="28" y="1"/>
                    <a:pt x="31" y="4"/>
                  </a:cubicBezTo>
                  <a:cubicBezTo>
                    <a:pt x="32" y="6"/>
                    <a:pt x="33" y="7"/>
                    <a:pt x="34" y="9"/>
                  </a:cubicBezTo>
                  <a:cubicBezTo>
                    <a:pt x="34" y="11"/>
                    <a:pt x="35" y="12"/>
                    <a:pt x="35" y="14"/>
                  </a:cubicBezTo>
                  <a:cubicBezTo>
                    <a:pt x="36" y="16"/>
                    <a:pt x="36" y="18"/>
                    <a:pt x="36" y="20"/>
                  </a:cubicBezTo>
                  <a:cubicBezTo>
                    <a:pt x="36" y="22"/>
                    <a:pt x="36" y="24"/>
                    <a:pt x="36" y="25"/>
                  </a:cubicBezTo>
                  <a:close/>
                  <a:moveTo>
                    <a:pt x="32" y="25"/>
                  </a:moveTo>
                  <a:cubicBezTo>
                    <a:pt x="32" y="24"/>
                    <a:pt x="32" y="22"/>
                    <a:pt x="32" y="21"/>
                  </a:cubicBezTo>
                  <a:cubicBezTo>
                    <a:pt x="32" y="19"/>
                    <a:pt x="32" y="17"/>
                    <a:pt x="31" y="16"/>
                  </a:cubicBezTo>
                  <a:cubicBezTo>
                    <a:pt x="31" y="14"/>
                    <a:pt x="31" y="13"/>
                    <a:pt x="30" y="11"/>
                  </a:cubicBezTo>
                  <a:cubicBezTo>
                    <a:pt x="30" y="10"/>
                    <a:pt x="29" y="8"/>
                    <a:pt x="28" y="7"/>
                  </a:cubicBezTo>
                  <a:cubicBezTo>
                    <a:pt x="26" y="6"/>
                    <a:pt x="25" y="5"/>
                    <a:pt x="23" y="4"/>
                  </a:cubicBezTo>
                  <a:cubicBezTo>
                    <a:pt x="21" y="3"/>
                    <a:pt x="19" y="3"/>
                    <a:pt x="17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9" y="49"/>
                    <a:pt x="21" y="49"/>
                    <a:pt x="23" y="48"/>
                  </a:cubicBezTo>
                  <a:cubicBezTo>
                    <a:pt x="25" y="48"/>
                    <a:pt x="26" y="46"/>
                    <a:pt x="28" y="45"/>
                  </a:cubicBezTo>
                  <a:cubicBezTo>
                    <a:pt x="29" y="44"/>
                    <a:pt x="30" y="42"/>
                    <a:pt x="30" y="41"/>
                  </a:cubicBezTo>
                  <a:cubicBezTo>
                    <a:pt x="31" y="39"/>
                    <a:pt x="31" y="38"/>
                    <a:pt x="31" y="36"/>
                  </a:cubicBezTo>
                  <a:cubicBezTo>
                    <a:pt x="32" y="34"/>
                    <a:pt x="32" y="32"/>
                    <a:pt x="32" y="30"/>
                  </a:cubicBezTo>
                  <a:cubicBezTo>
                    <a:pt x="32" y="28"/>
                    <a:pt x="32" y="27"/>
                    <a:pt x="32" y="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id="{3692167C-BDE5-E41D-BF4A-5B4B5A68A8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9" y="330"/>
              <a:ext cx="26" cy="35"/>
            </a:xfrm>
            <a:custGeom>
              <a:avLst/>
              <a:gdLst>
                <a:gd name="T0" fmla="*/ 24 w 27"/>
                <a:gd name="T1" fmla="*/ 31 h 36"/>
                <a:gd name="T2" fmla="*/ 13 w 27"/>
                <a:gd name="T3" fmla="*/ 36 h 36"/>
                <a:gd name="T4" fmla="*/ 3 w 27"/>
                <a:gd name="T5" fmla="*/ 33 h 36"/>
                <a:gd name="T6" fmla="*/ 0 w 27"/>
                <a:gd name="T7" fmla="*/ 23 h 36"/>
                <a:gd name="T8" fmla="*/ 0 w 27"/>
                <a:gd name="T9" fmla="*/ 0 h 36"/>
                <a:gd name="T10" fmla="*/ 3 w 27"/>
                <a:gd name="T11" fmla="*/ 0 h 36"/>
                <a:gd name="T12" fmla="*/ 3 w 27"/>
                <a:gd name="T13" fmla="*/ 22 h 36"/>
                <a:gd name="T14" fmla="*/ 6 w 27"/>
                <a:gd name="T15" fmla="*/ 30 h 36"/>
                <a:gd name="T16" fmla="*/ 13 w 27"/>
                <a:gd name="T17" fmla="*/ 33 h 36"/>
                <a:gd name="T18" fmla="*/ 21 w 27"/>
                <a:gd name="T19" fmla="*/ 30 h 36"/>
                <a:gd name="T20" fmla="*/ 24 w 27"/>
                <a:gd name="T21" fmla="*/ 22 h 36"/>
                <a:gd name="T22" fmla="*/ 24 w 27"/>
                <a:gd name="T23" fmla="*/ 0 h 36"/>
                <a:gd name="T24" fmla="*/ 27 w 27"/>
                <a:gd name="T25" fmla="*/ 0 h 36"/>
                <a:gd name="T26" fmla="*/ 27 w 27"/>
                <a:gd name="T27" fmla="*/ 36 h 36"/>
                <a:gd name="T28" fmla="*/ 24 w 27"/>
                <a:gd name="T29" fmla="*/ 36 h 36"/>
                <a:gd name="T30" fmla="*/ 24 w 27"/>
                <a:gd name="T31" fmla="*/ 3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36">
                  <a:moveTo>
                    <a:pt x="24" y="31"/>
                  </a:moveTo>
                  <a:cubicBezTo>
                    <a:pt x="21" y="34"/>
                    <a:pt x="17" y="36"/>
                    <a:pt x="13" y="36"/>
                  </a:cubicBezTo>
                  <a:cubicBezTo>
                    <a:pt x="9" y="36"/>
                    <a:pt x="6" y="35"/>
                    <a:pt x="3" y="33"/>
                  </a:cubicBezTo>
                  <a:cubicBezTo>
                    <a:pt x="1" y="30"/>
                    <a:pt x="0" y="27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5"/>
                    <a:pt x="4" y="28"/>
                    <a:pt x="6" y="30"/>
                  </a:cubicBezTo>
                  <a:cubicBezTo>
                    <a:pt x="8" y="32"/>
                    <a:pt x="10" y="33"/>
                    <a:pt x="13" y="33"/>
                  </a:cubicBezTo>
                  <a:cubicBezTo>
                    <a:pt x="17" y="33"/>
                    <a:pt x="19" y="32"/>
                    <a:pt x="21" y="30"/>
                  </a:cubicBezTo>
                  <a:cubicBezTo>
                    <a:pt x="23" y="28"/>
                    <a:pt x="24" y="25"/>
                    <a:pt x="24" y="2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4" y="36"/>
                    <a:pt x="24" y="36"/>
                    <a:pt x="24" y="36"/>
                  </a:cubicBezTo>
                  <a:lnTo>
                    <a:pt x="24" y="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12">
              <a:extLst>
                <a:ext uri="{FF2B5EF4-FFF2-40B4-BE49-F238E27FC236}">
                  <a16:creationId xmlns:a16="http://schemas.microsoft.com/office/drawing/2014/main" id="{ABE27601-0798-A4EF-53BF-C143023B7A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2" y="319"/>
              <a:ext cx="16" cy="46"/>
            </a:xfrm>
            <a:custGeom>
              <a:avLst/>
              <a:gdLst>
                <a:gd name="T0" fmla="*/ 13 w 16"/>
                <a:gd name="T1" fmla="*/ 48 h 48"/>
                <a:gd name="T2" fmla="*/ 7 w 16"/>
                <a:gd name="T3" fmla="*/ 45 h 48"/>
                <a:gd name="T4" fmla="*/ 5 w 16"/>
                <a:gd name="T5" fmla="*/ 38 h 48"/>
                <a:gd name="T6" fmla="*/ 5 w 16"/>
                <a:gd name="T7" fmla="*/ 15 h 48"/>
                <a:gd name="T8" fmla="*/ 0 w 16"/>
                <a:gd name="T9" fmla="*/ 15 h 48"/>
                <a:gd name="T10" fmla="*/ 0 w 16"/>
                <a:gd name="T11" fmla="*/ 12 h 48"/>
                <a:gd name="T12" fmla="*/ 5 w 16"/>
                <a:gd name="T13" fmla="*/ 12 h 48"/>
                <a:gd name="T14" fmla="*/ 5 w 16"/>
                <a:gd name="T15" fmla="*/ 0 h 48"/>
                <a:gd name="T16" fmla="*/ 8 w 16"/>
                <a:gd name="T17" fmla="*/ 0 h 48"/>
                <a:gd name="T18" fmla="*/ 8 w 16"/>
                <a:gd name="T19" fmla="*/ 12 h 48"/>
                <a:gd name="T20" fmla="*/ 16 w 16"/>
                <a:gd name="T21" fmla="*/ 12 h 48"/>
                <a:gd name="T22" fmla="*/ 16 w 16"/>
                <a:gd name="T23" fmla="*/ 15 h 48"/>
                <a:gd name="T24" fmla="*/ 8 w 16"/>
                <a:gd name="T25" fmla="*/ 15 h 48"/>
                <a:gd name="T26" fmla="*/ 8 w 16"/>
                <a:gd name="T27" fmla="*/ 38 h 48"/>
                <a:gd name="T28" fmla="*/ 10 w 16"/>
                <a:gd name="T29" fmla="*/ 43 h 48"/>
                <a:gd name="T30" fmla="*/ 14 w 16"/>
                <a:gd name="T31" fmla="*/ 44 h 48"/>
                <a:gd name="T32" fmla="*/ 16 w 16"/>
                <a:gd name="T33" fmla="*/ 44 h 48"/>
                <a:gd name="T34" fmla="*/ 16 w 16"/>
                <a:gd name="T35" fmla="*/ 48 h 48"/>
                <a:gd name="T36" fmla="*/ 13 w 16"/>
                <a:gd name="T3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48">
                  <a:moveTo>
                    <a:pt x="13" y="48"/>
                  </a:moveTo>
                  <a:cubicBezTo>
                    <a:pt x="10" y="48"/>
                    <a:pt x="8" y="47"/>
                    <a:pt x="7" y="45"/>
                  </a:cubicBezTo>
                  <a:cubicBezTo>
                    <a:pt x="5" y="43"/>
                    <a:pt x="5" y="41"/>
                    <a:pt x="5" y="38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40"/>
                    <a:pt x="9" y="42"/>
                    <a:pt x="10" y="43"/>
                  </a:cubicBezTo>
                  <a:cubicBezTo>
                    <a:pt x="11" y="44"/>
                    <a:pt x="12" y="44"/>
                    <a:pt x="14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6" y="48"/>
                    <a:pt x="16" y="48"/>
                    <a:pt x="16" y="48"/>
                  </a:cubicBezTo>
                  <a:lnTo>
                    <a:pt x="13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13">
              <a:extLst>
                <a:ext uri="{FF2B5EF4-FFF2-40B4-BE49-F238E27FC236}">
                  <a16:creationId xmlns:a16="http://schemas.microsoft.com/office/drawing/2014/main" id="{2275C8B3-A262-A082-9B65-123A5029FE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5" y="329"/>
              <a:ext cx="26" cy="36"/>
            </a:xfrm>
            <a:custGeom>
              <a:avLst/>
              <a:gdLst>
                <a:gd name="T0" fmla="*/ 27 w 27"/>
                <a:gd name="T1" fmla="*/ 31 h 37"/>
                <a:gd name="T2" fmla="*/ 22 w 27"/>
                <a:gd name="T3" fmla="*/ 36 h 37"/>
                <a:gd name="T4" fmla="*/ 15 w 27"/>
                <a:gd name="T5" fmla="*/ 37 h 37"/>
                <a:gd name="T6" fmla="*/ 9 w 27"/>
                <a:gd name="T7" fmla="*/ 36 h 37"/>
                <a:gd name="T8" fmla="*/ 4 w 27"/>
                <a:gd name="T9" fmla="*/ 32 h 37"/>
                <a:gd name="T10" fmla="*/ 1 w 27"/>
                <a:gd name="T11" fmla="*/ 26 h 37"/>
                <a:gd name="T12" fmla="*/ 0 w 27"/>
                <a:gd name="T13" fmla="*/ 19 h 37"/>
                <a:gd name="T14" fmla="*/ 1 w 27"/>
                <a:gd name="T15" fmla="*/ 11 h 37"/>
                <a:gd name="T16" fmla="*/ 4 w 27"/>
                <a:gd name="T17" fmla="*/ 5 h 37"/>
                <a:gd name="T18" fmla="*/ 9 w 27"/>
                <a:gd name="T19" fmla="*/ 1 h 37"/>
                <a:gd name="T20" fmla="*/ 15 w 27"/>
                <a:gd name="T21" fmla="*/ 0 h 37"/>
                <a:gd name="T22" fmla="*/ 22 w 27"/>
                <a:gd name="T23" fmla="*/ 1 h 37"/>
                <a:gd name="T24" fmla="*/ 27 w 27"/>
                <a:gd name="T25" fmla="*/ 6 h 37"/>
                <a:gd name="T26" fmla="*/ 25 w 27"/>
                <a:gd name="T27" fmla="*/ 8 h 37"/>
                <a:gd name="T28" fmla="*/ 20 w 27"/>
                <a:gd name="T29" fmla="*/ 5 h 37"/>
                <a:gd name="T30" fmla="*/ 15 w 27"/>
                <a:gd name="T31" fmla="*/ 4 h 37"/>
                <a:gd name="T32" fmla="*/ 6 w 27"/>
                <a:gd name="T33" fmla="*/ 8 h 37"/>
                <a:gd name="T34" fmla="*/ 4 w 27"/>
                <a:gd name="T35" fmla="*/ 13 h 37"/>
                <a:gd name="T36" fmla="*/ 3 w 27"/>
                <a:gd name="T37" fmla="*/ 19 h 37"/>
                <a:gd name="T38" fmla="*/ 4 w 27"/>
                <a:gd name="T39" fmla="*/ 25 h 37"/>
                <a:gd name="T40" fmla="*/ 6 w 27"/>
                <a:gd name="T41" fmla="*/ 29 h 37"/>
                <a:gd name="T42" fmla="*/ 15 w 27"/>
                <a:gd name="T43" fmla="*/ 34 h 37"/>
                <a:gd name="T44" fmla="*/ 20 w 27"/>
                <a:gd name="T45" fmla="*/ 33 h 37"/>
                <a:gd name="T46" fmla="*/ 25 w 27"/>
                <a:gd name="T47" fmla="*/ 29 h 37"/>
                <a:gd name="T48" fmla="*/ 27 w 27"/>
                <a:gd name="T4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7" h="37">
                  <a:moveTo>
                    <a:pt x="27" y="31"/>
                  </a:moveTo>
                  <a:cubicBezTo>
                    <a:pt x="25" y="34"/>
                    <a:pt x="23" y="35"/>
                    <a:pt x="22" y="36"/>
                  </a:cubicBezTo>
                  <a:cubicBezTo>
                    <a:pt x="20" y="37"/>
                    <a:pt x="18" y="37"/>
                    <a:pt x="15" y="37"/>
                  </a:cubicBezTo>
                  <a:cubicBezTo>
                    <a:pt x="13" y="37"/>
                    <a:pt x="11" y="37"/>
                    <a:pt x="9" y="36"/>
                  </a:cubicBezTo>
                  <a:cubicBezTo>
                    <a:pt x="7" y="35"/>
                    <a:pt x="5" y="34"/>
                    <a:pt x="4" y="32"/>
                  </a:cubicBezTo>
                  <a:cubicBezTo>
                    <a:pt x="2" y="30"/>
                    <a:pt x="1" y="29"/>
                    <a:pt x="1" y="26"/>
                  </a:cubicBezTo>
                  <a:cubicBezTo>
                    <a:pt x="0" y="24"/>
                    <a:pt x="0" y="21"/>
                    <a:pt x="0" y="19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1" y="9"/>
                    <a:pt x="2" y="7"/>
                    <a:pt x="4" y="5"/>
                  </a:cubicBezTo>
                  <a:cubicBezTo>
                    <a:pt x="5" y="4"/>
                    <a:pt x="7" y="2"/>
                    <a:pt x="9" y="1"/>
                  </a:cubicBezTo>
                  <a:cubicBezTo>
                    <a:pt x="11" y="1"/>
                    <a:pt x="13" y="0"/>
                    <a:pt x="15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3" y="2"/>
                    <a:pt x="25" y="4"/>
                    <a:pt x="27" y="6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3" y="6"/>
                    <a:pt x="22" y="5"/>
                    <a:pt x="20" y="5"/>
                  </a:cubicBezTo>
                  <a:cubicBezTo>
                    <a:pt x="19" y="4"/>
                    <a:pt x="17" y="4"/>
                    <a:pt x="15" y="4"/>
                  </a:cubicBezTo>
                  <a:cubicBezTo>
                    <a:pt x="11" y="4"/>
                    <a:pt x="8" y="5"/>
                    <a:pt x="6" y="8"/>
                  </a:cubicBezTo>
                  <a:cubicBezTo>
                    <a:pt x="5" y="10"/>
                    <a:pt x="4" y="11"/>
                    <a:pt x="4" y="13"/>
                  </a:cubicBezTo>
                  <a:cubicBezTo>
                    <a:pt x="3" y="14"/>
                    <a:pt x="3" y="16"/>
                    <a:pt x="3" y="19"/>
                  </a:cubicBezTo>
                  <a:cubicBezTo>
                    <a:pt x="3" y="21"/>
                    <a:pt x="3" y="23"/>
                    <a:pt x="4" y="25"/>
                  </a:cubicBezTo>
                  <a:cubicBezTo>
                    <a:pt x="4" y="26"/>
                    <a:pt x="5" y="28"/>
                    <a:pt x="6" y="29"/>
                  </a:cubicBezTo>
                  <a:cubicBezTo>
                    <a:pt x="8" y="32"/>
                    <a:pt x="11" y="34"/>
                    <a:pt x="15" y="34"/>
                  </a:cubicBezTo>
                  <a:cubicBezTo>
                    <a:pt x="17" y="34"/>
                    <a:pt x="19" y="33"/>
                    <a:pt x="20" y="33"/>
                  </a:cubicBezTo>
                  <a:cubicBezTo>
                    <a:pt x="22" y="32"/>
                    <a:pt x="23" y="31"/>
                    <a:pt x="25" y="29"/>
                  </a:cubicBezTo>
                  <a:lnTo>
                    <a:pt x="27" y="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14">
              <a:extLst>
                <a:ext uri="{FF2B5EF4-FFF2-40B4-BE49-F238E27FC236}">
                  <a16:creationId xmlns:a16="http://schemas.microsoft.com/office/drawing/2014/main" id="{18508DBE-C70C-1D15-ECFB-C1BA421B08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9" y="314"/>
              <a:ext cx="27" cy="51"/>
            </a:xfrm>
            <a:custGeom>
              <a:avLst/>
              <a:gdLst>
                <a:gd name="T0" fmla="*/ 24 w 28"/>
                <a:gd name="T1" fmla="*/ 30 h 53"/>
                <a:gd name="T2" fmla="*/ 22 w 28"/>
                <a:gd name="T3" fmla="*/ 22 h 53"/>
                <a:gd name="T4" fmla="*/ 14 w 28"/>
                <a:gd name="T5" fmla="*/ 20 h 53"/>
                <a:gd name="T6" fmla="*/ 7 w 28"/>
                <a:gd name="T7" fmla="*/ 22 h 53"/>
                <a:gd name="T8" fmla="*/ 4 w 28"/>
                <a:gd name="T9" fmla="*/ 30 h 53"/>
                <a:gd name="T10" fmla="*/ 4 w 28"/>
                <a:gd name="T11" fmla="*/ 53 h 53"/>
                <a:gd name="T12" fmla="*/ 0 w 28"/>
                <a:gd name="T13" fmla="*/ 53 h 53"/>
                <a:gd name="T14" fmla="*/ 0 w 28"/>
                <a:gd name="T15" fmla="*/ 0 h 53"/>
                <a:gd name="T16" fmla="*/ 4 w 28"/>
                <a:gd name="T17" fmla="*/ 0 h 53"/>
                <a:gd name="T18" fmla="*/ 4 w 28"/>
                <a:gd name="T19" fmla="*/ 21 h 53"/>
                <a:gd name="T20" fmla="*/ 15 w 28"/>
                <a:gd name="T21" fmla="*/ 16 h 53"/>
                <a:gd name="T22" fmla="*/ 24 w 28"/>
                <a:gd name="T23" fmla="*/ 20 h 53"/>
                <a:gd name="T24" fmla="*/ 28 w 28"/>
                <a:gd name="T25" fmla="*/ 30 h 53"/>
                <a:gd name="T26" fmla="*/ 28 w 28"/>
                <a:gd name="T27" fmla="*/ 53 h 53"/>
                <a:gd name="T28" fmla="*/ 24 w 28"/>
                <a:gd name="T29" fmla="*/ 53 h 53"/>
                <a:gd name="T30" fmla="*/ 24 w 28"/>
                <a:gd name="T31" fmla="*/ 3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53">
                  <a:moveTo>
                    <a:pt x="24" y="30"/>
                  </a:moveTo>
                  <a:cubicBezTo>
                    <a:pt x="24" y="27"/>
                    <a:pt x="23" y="24"/>
                    <a:pt x="22" y="22"/>
                  </a:cubicBezTo>
                  <a:cubicBezTo>
                    <a:pt x="20" y="21"/>
                    <a:pt x="17" y="20"/>
                    <a:pt x="14" y="20"/>
                  </a:cubicBezTo>
                  <a:cubicBezTo>
                    <a:pt x="11" y="20"/>
                    <a:pt x="8" y="21"/>
                    <a:pt x="7" y="22"/>
                  </a:cubicBezTo>
                  <a:cubicBezTo>
                    <a:pt x="5" y="24"/>
                    <a:pt x="4" y="27"/>
                    <a:pt x="4" y="30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7" y="18"/>
                    <a:pt x="10" y="16"/>
                    <a:pt x="15" y="16"/>
                  </a:cubicBezTo>
                  <a:cubicBezTo>
                    <a:pt x="19" y="16"/>
                    <a:pt x="22" y="17"/>
                    <a:pt x="24" y="20"/>
                  </a:cubicBezTo>
                  <a:cubicBezTo>
                    <a:pt x="27" y="22"/>
                    <a:pt x="28" y="25"/>
                    <a:pt x="28" y="30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4" y="53"/>
                    <a:pt x="24" y="53"/>
                    <a:pt x="24" y="53"/>
                  </a:cubicBezTo>
                  <a:lnTo>
                    <a:pt x="24" y="3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6BCC55D-DE79-D609-1E4B-04F826F31B6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453" y="314"/>
              <a:ext cx="4" cy="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16">
              <a:extLst>
                <a:ext uri="{FF2B5EF4-FFF2-40B4-BE49-F238E27FC236}">
                  <a16:creationId xmlns:a16="http://schemas.microsoft.com/office/drawing/2014/main" id="{F30EE650-6114-806D-2E3F-2700DE1D59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8" y="329"/>
              <a:ext cx="27" cy="36"/>
            </a:xfrm>
            <a:custGeom>
              <a:avLst/>
              <a:gdLst>
                <a:gd name="T0" fmla="*/ 24 w 28"/>
                <a:gd name="T1" fmla="*/ 14 h 37"/>
                <a:gd name="T2" fmla="*/ 21 w 28"/>
                <a:gd name="T3" fmla="*/ 6 h 37"/>
                <a:gd name="T4" fmla="*/ 14 w 28"/>
                <a:gd name="T5" fmla="*/ 4 h 37"/>
                <a:gd name="T6" fmla="*/ 6 w 28"/>
                <a:gd name="T7" fmla="*/ 6 h 37"/>
                <a:gd name="T8" fmla="*/ 4 w 28"/>
                <a:gd name="T9" fmla="*/ 14 h 37"/>
                <a:gd name="T10" fmla="*/ 4 w 28"/>
                <a:gd name="T11" fmla="*/ 37 h 37"/>
                <a:gd name="T12" fmla="*/ 0 w 28"/>
                <a:gd name="T13" fmla="*/ 37 h 37"/>
                <a:gd name="T14" fmla="*/ 0 w 28"/>
                <a:gd name="T15" fmla="*/ 1 h 37"/>
                <a:gd name="T16" fmla="*/ 4 w 28"/>
                <a:gd name="T17" fmla="*/ 1 h 37"/>
                <a:gd name="T18" fmla="*/ 4 w 28"/>
                <a:gd name="T19" fmla="*/ 5 h 37"/>
                <a:gd name="T20" fmla="*/ 14 w 28"/>
                <a:gd name="T21" fmla="*/ 0 h 37"/>
                <a:gd name="T22" fmla="*/ 24 w 28"/>
                <a:gd name="T23" fmla="*/ 4 h 37"/>
                <a:gd name="T24" fmla="*/ 28 w 28"/>
                <a:gd name="T25" fmla="*/ 14 h 37"/>
                <a:gd name="T26" fmla="*/ 28 w 28"/>
                <a:gd name="T27" fmla="*/ 37 h 37"/>
                <a:gd name="T28" fmla="*/ 24 w 28"/>
                <a:gd name="T29" fmla="*/ 37 h 37"/>
                <a:gd name="T30" fmla="*/ 24 w 28"/>
                <a:gd name="T31" fmla="*/ 1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37">
                  <a:moveTo>
                    <a:pt x="24" y="14"/>
                  </a:moveTo>
                  <a:cubicBezTo>
                    <a:pt x="24" y="11"/>
                    <a:pt x="23" y="8"/>
                    <a:pt x="21" y="6"/>
                  </a:cubicBezTo>
                  <a:cubicBezTo>
                    <a:pt x="20" y="5"/>
                    <a:pt x="17" y="4"/>
                    <a:pt x="14" y="4"/>
                  </a:cubicBezTo>
                  <a:cubicBezTo>
                    <a:pt x="11" y="4"/>
                    <a:pt x="8" y="5"/>
                    <a:pt x="6" y="6"/>
                  </a:cubicBezTo>
                  <a:cubicBezTo>
                    <a:pt x="5" y="8"/>
                    <a:pt x="4" y="11"/>
                    <a:pt x="4" y="14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" y="2"/>
                    <a:pt x="10" y="0"/>
                    <a:pt x="14" y="0"/>
                  </a:cubicBezTo>
                  <a:cubicBezTo>
                    <a:pt x="18" y="0"/>
                    <a:pt x="22" y="1"/>
                    <a:pt x="24" y="4"/>
                  </a:cubicBezTo>
                  <a:cubicBezTo>
                    <a:pt x="26" y="6"/>
                    <a:pt x="28" y="9"/>
                    <a:pt x="28" y="14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4" y="37"/>
                    <a:pt x="24" y="37"/>
                    <a:pt x="24" y="37"/>
                  </a:cubicBezTo>
                  <a:lnTo>
                    <a:pt x="24" y="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17">
              <a:extLst>
                <a:ext uri="{FF2B5EF4-FFF2-40B4-BE49-F238E27FC236}">
                  <a16:creationId xmlns:a16="http://schemas.microsoft.com/office/drawing/2014/main" id="{7159F705-2CA9-BFD4-0610-E307DD0CBA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2" y="329"/>
              <a:ext cx="28" cy="36"/>
            </a:xfrm>
            <a:custGeom>
              <a:avLst/>
              <a:gdLst>
                <a:gd name="T0" fmla="*/ 29 w 29"/>
                <a:gd name="T1" fmla="*/ 26 h 37"/>
                <a:gd name="T2" fmla="*/ 25 w 29"/>
                <a:gd name="T3" fmla="*/ 34 h 37"/>
                <a:gd name="T4" fmla="*/ 15 w 29"/>
                <a:gd name="T5" fmla="*/ 37 h 37"/>
                <a:gd name="T6" fmla="*/ 6 w 29"/>
                <a:gd name="T7" fmla="*/ 36 h 37"/>
                <a:gd name="T8" fmla="*/ 0 w 29"/>
                <a:gd name="T9" fmla="*/ 32 h 37"/>
                <a:gd name="T10" fmla="*/ 3 w 29"/>
                <a:gd name="T11" fmla="*/ 29 h 37"/>
                <a:gd name="T12" fmla="*/ 14 w 29"/>
                <a:gd name="T13" fmla="*/ 34 h 37"/>
                <a:gd name="T14" fmla="*/ 25 w 29"/>
                <a:gd name="T15" fmla="*/ 26 h 37"/>
                <a:gd name="T16" fmla="*/ 24 w 29"/>
                <a:gd name="T17" fmla="*/ 22 h 37"/>
                <a:gd name="T18" fmla="*/ 18 w 29"/>
                <a:gd name="T19" fmla="*/ 20 h 37"/>
                <a:gd name="T20" fmla="*/ 12 w 29"/>
                <a:gd name="T21" fmla="*/ 20 h 37"/>
                <a:gd name="T22" fmla="*/ 2 w 29"/>
                <a:gd name="T23" fmla="*/ 10 h 37"/>
                <a:gd name="T24" fmla="*/ 5 w 29"/>
                <a:gd name="T25" fmla="*/ 3 h 37"/>
                <a:gd name="T26" fmla="*/ 15 w 29"/>
                <a:gd name="T27" fmla="*/ 0 h 37"/>
                <a:gd name="T28" fmla="*/ 22 w 29"/>
                <a:gd name="T29" fmla="*/ 1 h 37"/>
                <a:gd name="T30" fmla="*/ 27 w 29"/>
                <a:gd name="T31" fmla="*/ 4 h 37"/>
                <a:gd name="T32" fmla="*/ 25 w 29"/>
                <a:gd name="T33" fmla="*/ 7 h 37"/>
                <a:gd name="T34" fmla="*/ 15 w 29"/>
                <a:gd name="T35" fmla="*/ 4 h 37"/>
                <a:gd name="T36" fmla="*/ 8 w 29"/>
                <a:gd name="T37" fmla="*/ 5 h 37"/>
                <a:gd name="T38" fmla="*/ 5 w 29"/>
                <a:gd name="T39" fmla="*/ 10 h 37"/>
                <a:gd name="T40" fmla="*/ 7 w 29"/>
                <a:gd name="T41" fmla="*/ 15 h 37"/>
                <a:gd name="T42" fmla="*/ 13 w 29"/>
                <a:gd name="T43" fmla="*/ 16 h 37"/>
                <a:gd name="T44" fmla="*/ 18 w 29"/>
                <a:gd name="T45" fmla="*/ 17 h 37"/>
                <a:gd name="T46" fmla="*/ 23 w 29"/>
                <a:gd name="T47" fmla="*/ 18 h 37"/>
                <a:gd name="T48" fmla="*/ 26 w 29"/>
                <a:gd name="T49" fmla="*/ 19 h 37"/>
                <a:gd name="T50" fmla="*/ 28 w 29"/>
                <a:gd name="T51" fmla="*/ 22 h 37"/>
                <a:gd name="T52" fmla="*/ 29 w 29"/>
                <a:gd name="T53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37">
                  <a:moveTo>
                    <a:pt x="29" y="26"/>
                  </a:moveTo>
                  <a:cubicBezTo>
                    <a:pt x="29" y="30"/>
                    <a:pt x="28" y="32"/>
                    <a:pt x="25" y="34"/>
                  </a:cubicBezTo>
                  <a:cubicBezTo>
                    <a:pt x="23" y="36"/>
                    <a:pt x="19" y="37"/>
                    <a:pt x="15" y="37"/>
                  </a:cubicBezTo>
                  <a:cubicBezTo>
                    <a:pt x="11" y="37"/>
                    <a:pt x="9" y="37"/>
                    <a:pt x="6" y="36"/>
                  </a:cubicBezTo>
                  <a:cubicBezTo>
                    <a:pt x="4" y="35"/>
                    <a:pt x="2" y="34"/>
                    <a:pt x="0" y="32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2"/>
                    <a:pt x="9" y="34"/>
                    <a:pt x="14" y="34"/>
                  </a:cubicBezTo>
                  <a:cubicBezTo>
                    <a:pt x="22" y="34"/>
                    <a:pt x="25" y="31"/>
                    <a:pt x="25" y="26"/>
                  </a:cubicBezTo>
                  <a:cubicBezTo>
                    <a:pt x="25" y="24"/>
                    <a:pt x="25" y="23"/>
                    <a:pt x="24" y="22"/>
                  </a:cubicBezTo>
                  <a:cubicBezTo>
                    <a:pt x="22" y="21"/>
                    <a:pt x="21" y="21"/>
                    <a:pt x="1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5" y="19"/>
                    <a:pt x="2" y="16"/>
                    <a:pt x="2" y="10"/>
                  </a:cubicBezTo>
                  <a:cubicBezTo>
                    <a:pt x="2" y="7"/>
                    <a:pt x="3" y="5"/>
                    <a:pt x="5" y="3"/>
                  </a:cubicBezTo>
                  <a:cubicBezTo>
                    <a:pt x="7" y="1"/>
                    <a:pt x="11" y="0"/>
                    <a:pt x="15" y="0"/>
                  </a:cubicBezTo>
                  <a:cubicBezTo>
                    <a:pt x="17" y="0"/>
                    <a:pt x="19" y="1"/>
                    <a:pt x="22" y="1"/>
                  </a:cubicBezTo>
                  <a:cubicBezTo>
                    <a:pt x="24" y="2"/>
                    <a:pt x="25" y="3"/>
                    <a:pt x="27" y="4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2" y="5"/>
                    <a:pt x="18" y="4"/>
                    <a:pt x="15" y="4"/>
                  </a:cubicBezTo>
                  <a:cubicBezTo>
                    <a:pt x="12" y="4"/>
                    <a:pt x="9" y="4"/>
                    <a:pt x="8" y="5"/>
                  </a:cubicBezTo>
                  <a:cubicBezTo>
                    <a:pt x="6" y="6"/>
                    <a:pt x="5" y="8"/>
                    <a:pt x="5" y="10"/>
                  </a:cubicBezTo>
                  <a:cubicBezTo>
                    <a:pt x="5" y="12"/>
                    <a:pt x="6" y="14"/>
                    <a:pt x="7" y="15"/>
                  </a:cubicBezTo>
                  <a:cubicBezTo>
                    <a:pt x="8" y="16"/>
                    <a:pt x="10" y="16"/>
                    <a:pt x="13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20" y="17"/>
                    <a:pt x="21" y="17"/>
                    <a:pt x="23" y="18"/>
                  </a:cubicBezTo>
                  <a:cubicBezTo>
                    <a:pt x="24" y="18"/>
                    <a:pt x="25" y="19"/>
                    <a:pt x="26" y="19"/>
                  </a:cubicBezTo>
                  <a:cubicBezTo>
                    <a:pt x="27" y="20"/>
                    <a:pt x="28" y="21"/>
                    <a:pt x="28" y="22"/>
                  </a:cubicBezTo>
                  <a:cubicBezTo>
                    <a:pt x="29" y="23"/>
                    <a:pt x="29" y="25"/>
                    <a:pt x="29" y="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18">
              <a:extLst>
                <a:ext uri="{FF2B5EF4-FFF2-40B4-BE49-F238E27FC236}">
                  <a16:creationId xmlns:a16="http://schemas.microsoft.com/office/drawing/2014/main" id="{FFEB24CA-00AE-F136-EABA-67B809E421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34" y="319"/>
              <a:ext cx="15" cy="46"/>
            </a:xfrm>
            <a:custGeom>
              <a:avLst/>
              <a:gdLst>
                <a:gd name="T0" fmla="*/ 13 w 16"/>
                <a:gd name="T1" fmla="*/ 48 h 48"/>
                <a:gd name="T2" fmla="*/ 7 w 16"/>
                <a:gd name="T3" fmla="*/ 45 h 48"/>
                <a:gd name="T4" fmla="*/ 4 w 16"/>
                <a:gd name="T5" fmla="*/ 38 h 48"/>
                <a:gd name="T6" fmla="*/ 4 w 16"/>
                <a:gd name="T7" fmla="*/ 15 h 48"/>
                <a:gd name="T8" fmla="*/ 0 w 16"/>
                <a:gd name="T9" fmla="*/ 15 h 48"/>
                <a:gd name="T10" fmla="*/ 0 w 16"/>
                <a:gd name="T11" fmla="*/ 12 h 48"/>
                <a:gd name="T12" fmla="*/ 4 w 16"/>
                <a:gd name="T13" fmla="*/ 12 h 48"/>
                <a:gd name="T14" fmla="*/ 4 w 16"/>
                <a:gd name="T15" fmla="*/ 0 h 48"/>
                <a:gd name="T16" fmla="*/ 8 w 16"/>
                <a:gd name="T17" fmla="*/ 0 h 48"/>
                <a:gd name="T18" fmla="*/ 8 w 16"/>
                <a:gd name="T19" fmla="*/ 12 h 48"/>
                <a:gd name="T20" fmla="*/ 16 w 16"/>
                <a:gd name="T21" fmla="*/ 12 h 48"/>
                <a:gd name="T22" fmla="*/ 16 w 16"/>
                <a:gd name="T23" fmla="*/ 15 h 48"/>
                <a:gd name="T24" fmla="*/ 8 w 16"/>
                <a:gd name="T25" fmla="*/ 15 h 48"/>
                <a:gd name="T26" fmla="*/ 8 w 16"/>
                <a:gd name="T27" fmla="*/ 38 h 48"/>
                <a:gd name="T28" fmla="*/ 10 w 16"/>
                <a:gd name="T29" fmla="*/ 43 h 48"/>
                <a:gd name="T30" fmla="*/ 14 w 16"/>
                <a:gd name="T31" fmla="*/ 44 h 48"/>
                <a:gd name="T32" fmla="*/ 16 w 16"/>
                <a:gd name="T33" fmla="*/ 44 h 48"/>
                <a:gd name="T34" fmla="*/ 16 w 16"/>
                <a:gd name="T35" fmla="*/ 48 h 48"/>
                <a:gd name="T36" fmla="*/ 13 w 16"/>
                <a:gd name="T3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48">
                  <a:moveTo>
                    <a:pt x="13" y="48"/>
                  </a:moveTo>
                  <a:cubicBezTo>
                    <a:pt x="10" y="48"/>
                    <a:pt x="8" y="47"/>
                    <a:pt x="7" y="45"/>
                  </a:cubicBezTo>
                  <a:cubicBezTo>
                    <a:pt x="5" y="43"/>
                    <a:pt x="4" y="41"/>
                    <a:pt x="4" y="38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40"/>
                    <a:pt x="9" y="42"/>
                    <a:pt x="10" y="43"/>
                  </a:cubicBezTo>
                  <a:cubicBezTo>
                    <a:pt x="10" y="44"/>
                    <a:pt x="12" y="44"/>
                    <a:pt x="14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6" y="48"/>
                    <a:pt x="16" y="48"/>
                    <a:pt x="16" y="48"/>
                  </a:cubicBezTo>
                  <a:lnTo>
                    <a:pt x="13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19">
              <a:extLst>
                <a:ext uri="{FF2B5EF4-FFF2-40B4-BE49-F238E27FC236}">
                  <a16:creationId xmlns:a16="http://schemas.microsoft.com/office/drawing/2014/main" id="{3E25C47C-090E-A412-7611-5516D0A232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57" y="314"/>
              <a:ext cx="5" cy="51"/>
            </a:xfrm>
            <a:custGeom>
              <a:avLst/>
              <a:gdLst>
                <a:gd name="T0" fmla="*/ 0 w 5"/>
                <a:gd name="T1" fmla="*/ 0 h 51"/>
                <a:gd name="T2" fmla="*/ 5 w 5"/>
                <a:gd name="T3" fmla="*/ 0 h 51"/>
                <a:gd name="T4" fmla="*/ 5 w 5"/>
                <a:gd name="T5" fmla="*/ 4 h 51"/>
                <a:gd name="T6" fmla="*/ 0 w 5"/>
                <a:gd name="T7" fmla="*/ 4 h 51"/>
                <a:gd name="T8" fmla="*/ 0 w 5"/>
                <a:gd name="T9" fmla="*/ 0 h 51"/>
                <a:gd name="T10" fmla="*/ 1 w 5"/>
                <a:gd name="T11" fmla="*/ 16 h 51"/>
                <a:gd name="T12" fmla="*/ 4 w 5"/>
                <a:gd name="T13" fmla="*/ 16 h 51"/>
                <a:gd name="T14" fmla="*/ 4 w 5"/>
                <a:gd name="T15" fmla="*/ 51 h 51"/>
                <a:gd name="T16" fmla="*/ 1 w 5"/>
                <a:gd name="T17" fmla="*/ 51 h 51"/>
                <a:gd name="T18" fmla="*/ 1 w 5"/>
                <a:gd name="T19" fmla="*/ 1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51">
                  <a:moveTo>
                    <a:pt x="0" y="0"/>
                  </a:moveTo>
                  <a:lnTo>
                    <a:pt x="5" y="0"/>
                  </a:lnTo>
                  <a:lnTo>
                    <a:pt x="5" y="4"/>
                  </a:lnTo>
                  <a:lnTo>
                    <a:pt x="0" y="4"/>
                  </a:lnTo>
                  <a:lnTo>
                    <a:pt x="0" y="0"/>
                  </a:lnTo>
                  <a:close/>
                  <a:moveTo>
                    <a:pt x="1" y="16"/>
                  </a:moveTo>
                  <a:lnTo>
                    <a:pt x="4" y="16"/>
                  </a:lnTo>
                  <a:lnTo>
                    <a:pt x="4" y="51"/>
                  </a:lnTo>
                  <a:lnTo>
                    <a:pt x="1" y="51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Freeform 20">
              <a:extLst>
                <a:ext uri="{FF2B5EF4-FFF2-40B4-BE49-F238E27FC236}">
                  <a16:creationId xmlns:a16="http://schemas.microsoft.com/office/drawing/2014/main" id="{F8D37886-EDD5-095A-CF47-72C27CD470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69" y="319"/>
              <a:ext cx="16" cy="46"/>
            </a:xfrm>
            <a:custGeom>
              <a:avLst/>
              <a:gdLst>
                <a:gd name="T0" fmla="*/ 13 w 17"/>
                <a:gd name="T1" fmla="*/ 48 h 48"/>
                <a:gd name="T2" fmla="*/ 7 w 17"/>
                <a:gd name="T3" fmla="*/ 45 h 48"/>
                <a:gd name="T4" fmla="*/ 5 w 17"/>
                <a:gd name="T5" fmla="*/ 38 h 48"/>
                <a:gd name="T6" fmla="*/ 5 w 17"/>
                <a:gd name="T7" fmla="*/ 15 h 48"/>
                <a:gd name="T8" fmla="*/ 0 w 17"/>
                <a:gd name="T9" fmla="*/ 15 h 48"/>
                <a:gd name="T10" fmla="*/ 0 w 17"/>
                <a:gd name="T11" fmla="*/ 12 h 48"/>
                <a:gd name="T12" fmla="*/ 5 w 17"/>
                <a:gd name="T13" fmla="*/ 12 h 48"/>
                <a:gd name="T14" fmla="*/ 5 w 17"/>
                <a:gd name="T15" fmla="*/ 0 h 48"/>
                <a:gd name="T16" fmla="*/ 9 w 17"/>
                <a:gd name="T17" fmla="*/ 0 h 48"/>
                <a:gd name="T18" fmla="*/ 9 w 17"/>
                <a:gd name="T19" fmla="*/ 12 h 48"/>
                <a:gd name="T20" fmla="*/ 17 w 17"/>
                <a:gd name="T21" fmla="*/ 12 h 48"/>
                <a:gd name="T22" fmla="*/ 17 w 17"/>
                <a:gd name="T23" fmla="*/ 15 h 48"/>
                <a:gd name="T24" fmla="*/ 9 w 17"/>
                <a:gd name="T25" fmla="*/ 15 h 48"/>
                <a:gd name="T26" fmla="*/ 9 w 17"/>
                <a:gd name="T27" fmla="*/ 38 h 48"/>
                <a:gd name="T28" fmla="*/ 10 w 17"/>
                <a:gd name="T29" fmla="*/ 43 h 48"/>
                <a:gd name="T30" fmla="*/ 14 w 17"/>
                <a:gd name="T31" fmla="*/ 44 h 48"/>
                <a:gd name="T32" fmla="*/ 17 w 17"/>
                <a:gd name="T33" fmla="*/ 44 h 48"/>
                <a:gd name="T34" fmla="*/ 17 w 17"/>
                <a:gd name="T35" fmla="*/ 48 h 48"/>
                <a:gd name="T36" fmla="*/ 13 w 17"/>
                <a:gd name="T3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" h="48">
                  <a:moveTo>
                    <a:pt x="13" y="48"/>
                  </a:moveTo>
                  <a:cubicBezTo>
                    <a:pt x="11" y="48"/>
                    <a:pt x="8" y="47"/>
                    <a:pt x="7" y="45"/>
                  </a:cubicBezTo>
                  <a:cubicBezTo>
                    <a:pt x="5" y="43"/>
                    <a:pt x="5" y="41"/>
                    <a:pt x="5" y="38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40"/>
                    <a:pt x="9" y="42"/>
                    <a:pt x="10" y="43"/>
                  </a:cubicBezTo>
                  <a:cubicBezTo>
                    <a:pt x="11" y="44"/>
                    <a:pt x="12" y="44"/>
                    <a:pt x="14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17" y="48"/>
                    <a:pt x="17" y="48"/>
                    <a:pt x="17" y="48"/>
                  </a:cubicBezTo>
                  <a:lnTo>
                    <a:pt x="13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21">
              <a:extLst>
                <a:ext uri="{FF2B5EF4-FFF2-40B4-BE49-F238E27FC236}">
                  <a16:creationId xmlns:a16="http://schemas.microsoft.com/office/drawing/2014/main" id="{C9C8786F-3C70-B0A2-849F-A913059FD9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3" y="330"/>
              <a:ext cx="26" cy="35"/>
            </a:xfrm>
            <a:custGeom>
              <a:avLst/>
              <a:gdLst>
                <a:gd name="T0" fmla="*/ 23 w 27"/>
                <a:gd name="T1" fmla="*/ 31 h 36"/>
                <a:gd name="T2" fmla="*/ 13 w 27"/>
                <a:gd name="T3" fmla="*/ 36 h 36"/>
                <a:gd name="T4" fmla="*/ 3 w 27"/>
                <a:gd name="T5" fmla="*/ 33 h 36"/>
                <a:gd name="T6" fmla="*/ 0 w 27"/>
                <a:gd name="T7" fmla="*/ 23 h 36"/>
                <a:gd name="T8" fmla="*/ 0 w 27"/>
                <a:gd name="T9" fmla="*/ 0 h 36"/>
                <a:gd name="T10" fmla="*/ 3 w 27"/>
                <a:gd name="T11" fmla="*/ 0 h 36"/>
                <a:gd name="T12" fmla="*/ 3 w 27"/>
                <a:gd name="T13" fmla="*/ 22 h 36"/>
                <a:gd name="T14" fmla="*/ 6 w 27"/>
                <a:gd name="T15" fmla="*/ 30 h 36"/>
                <a:gd name="T16" fmla="*/ 13 w 27"/>
                <a:gd name="T17" fmla="*/ 33 h 36"/>
                <a:gd name="T18" fmla="*/ 21 w 27"/>
                <a:gd name="T19" fmla="*/ 30 h 36"/>
                <a:gd name="T20" fmla="*/ 23 w 27"/>
                <a:gd name="T21" fmla="*/ 22 h 36"/>
                <a:gd name="T22" fmla="*/ 23 w 27"/>
                <a:gd name="T23" fmla="*/ 0 h 36"/>
                <a:gd name="T24" fmla="*/ 27 w 27"/>
                <a:gd name="T25" fmla="*/ 0 h 36"/>
                <a:gd name="T26" fmla="*/ 27 w 27"/>
                <a:gd name="T27" fmla="*/ 36 h 36"/>
                <a:gd name="T28" fmla="*/ 23 w 27"/>
                <a:gd name="T29" fmla="*/ 36 h 36"/>
                <a:gd name="T30" fmla="*/ 23 w 27"/>
                <a:gd name="T31" fmla="*/ 3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36">
                  <a:moveTo>
                    <a:pt x="23" y="31"/>
                  </a:moveTo>
                  <a:cubicBezTo>
                    <a:pt x="21" y="34"/>
                    <a:pt x="17" y="36"/>
                    <a:pt x="13" y="36"/>
                  </a:cubicBezTo>
                  <a:cubicBezTo>
                    <a:pt x="9" y="36"/>
                    <a:pt x="6" y="35"/>
                    <a:pt x="3" y="33"/>
                  </a:cubicBezTo>
                  <a:cubicBezTo>
                    <a:pt x="1" y="30"/>
                    <a:pt x="0" y="27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5"/>
                    <a:pt x="4" y="28"/>
                    <a:pt x="6" y="30"/>
                  </a:cubicBezTo>
                  <a:cubicBezTo>
                    <a:pt x="7" y="32"/>
                    <a:pt x="10" y="33"/>
                    <a:pt x="13" y="33"/>
                  </a:cubicBezTo>
                  <a:cubicBezTo>
                    <a:pt x="16" y="33"/>
                    <a:pt x="19" y="32"/>
                    <a:pt x="21" y="30"/>
                  </a:cubicBezTo>
                  <a:cubicBezTo>
                    <a:pt x="22" y="28"/>
                    <a:pt x="23" y="25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3" y="36"/>
                    <a:pt x="23" y="36"/>
                    <a:pt x="23" y="36"/>
                  </a:cubicBezTo>
                  <a:lnTo>
                    <a:pt x="23" y="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Freeform 22">
              <a:extLst>
                <a:ext uri="{FF2B5EF4-FFF2-40B4-BE49-F238E27FC236}">
                  <a16:creationId xmlns:a16="http://schemas.microsoft.com/office/drawing/2014/main" id="{D64D3357-07AD-EA77-6E68-59ED6D732C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27" y="319"/>
              <a:ext cx="15" cy="46"/>
            </a:xfrm>
            <a:custGeom>
              <a:avLst/>
              <a:gdLst>
                <a:gd name="T0" fmla="*/ 13 w 16"/>
                <a:gd name="T1" fmla="*/ 48 h 48"/>
                <a:gd name="T2" fmla="*/ 7 w 16"/>
                <a:gd name="T3" fmla="*/ 45 h 48"/>
                <a:gd name="T4" fmla="*/ 4 w 16"/>
                <a:gd name="T5" fmla="*/ 38 h 48"/>
                <a:gd name="T6" fmla="*/ 4 w 16"/>
                <a:gd name="T7" fmla="*/ 15 h 48"/>
                <a:gd name="T8" fmla="*/ 0 w 16"/>
                <a:gd name="T9" fmla="*/ 15 h 48"/>
                <a:gd name="T10" fmla="*/ 0 w 16"/>
                <a:gd name="T11" fmla="*/ 12 h 48"/>
                <a:gd name="T12" fmla="*/ 4 w 16"/>
                <a:gd name="T13" fmla="*/ 12 h 48"/>
                <a:gd name="T14" fmla="*/ 4 w 16"/>
                <a:gd name="T15" fmla="*/ 0 h 48"/>
                <a:gd name="T16" fmla="*/ 8 w 16"/>
                <a:gd name="T17" fmla="*/ 0 h 48"/>
                <a:gd name="T18" fmla="*/ 8 w 16"/>
                <a:gd name="T19" fmla="*/ 12 h 48"/>
                <a:gd name="T20" fmla="*/ 16 w 16"/>
                <a:gd name="T21" fmla="*/ 12 h 48"/>
                <a:gd name="T22" fmla="*/ 16 w 16"/>
                <a:gd name="T23" fmla="*/ 15 h 48"/>
                <a:gd name="T24" fmla="*/ 8 w 16"/>
                <a:gd name="T25" fmla="*/ 15 h 48"/>
                <a:gd name="T26" fmla="*/ 8 w 16"/>
                <a:gd name="T27" fmla="*/ 38 h 48"/>
                <a:gd name="T28" fmla="*/ 10 w 16"/>
                <a:gd name="T29" fmla="*/ 43 h 48"/>
                <a:gd name="T30" fmla="*/ 14 w 16"/>
                <a:gd name="T31" fmla="*/ 44 h 48"/>
                <a:gd name="T32" fmla="*/ 16 w 16"/>
                <a:gd name="T33" fmla="*/ 44 h 48"/>
                <a:gd name="T34" fmla="*/ 16 w 16"/>
                <a:gd name="T35" fmla="*/ 48 h 48"/>
                <a:gd name="T36" fmla="*/ 13 w 16"/>
                <a:gd name="T3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48">
                  <a:moveTo>
                    <a:pt x="13" y="48"/>
                  </a:moveTo>
                  <a:cubicBezTo>
                    <a:pt x="10" y="48"/>
                    <a:pt x="8" y="47"/>
                    <a:pt x="7" y="45"/>
                  </a:cubicBezTo>
                  <a:cubicBezTo>
                    <a:pt x="5" y="43"/>
                    <a:pt x="4" y="41"/>
                    <a:pt x="4" y="38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40"/>
                    <a:pt x="9" y="42"/>
                    <a:pt x="10" y="43"/>
                  </a:cubicBezTo>
                  <a:cubicBezTo>
                    <a:pt x="10" y="44"/>
                    <a:pt x="12" y="44"/>
                    <a:pt x="14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6" y="48"/>
                    <a:pt x="16" y="48"/>
                    <a:pt x="16" y="48"/>
                  </a:cubicBezTo>
                  <a:lnTo>
                    <a:pt x="13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23">
              <a:extLst>
                <a:ext uri="{FF2B5EF4-FFF2-40B4-BE49-F238E27FC236}">
                  <a16:creationId xmlns:a16="http://schemas.microsoft.com/office/drawing/2014/main" id="{FC3F82D4-61A1-74DA-6F8E-6E9FC6DA8C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48" y="329"/>
              <a:ext cx="28" cy="36"/>
            </a:xfrm>
            <a:custGeom>
              <a:avLst/>
              <a:gdLst>
                <a:gd name="T0" fmla="*/ 4 w 29"/>
                <a:gd name="T1" fmla="*/ 19 h 37"/>
                <a:gd name="T2" fmla="*/ 7 w 29"/>
                <a:gd name="T3" fmla="*/ 30 h 37"/>
                <a:gd name="T4" fmla="*/ 16 w 29"/>
                <a:gd name="T5" fmla="*/ 34 h 37"/>
                <a:gd name="T6" fmla="*/ 21 w 29"/>
                <a:gd name="T7" fmla="*/ 33 h 37"/>
                <a:gd name="T8" fmla="*/ 26 w 29"/>
                <a:gd name="T9" fmla="*/ 29 h 37"/>
                <a:gd name="T10" fmla="*/ 29 w 29"/>
                <a:gd name="T11" fmla="*/ 31 h 37"/>
                <a:gd name="T12" fmla="*/ 26 w 29"/>
                <a:gd name="T13" fmla="*/ 34 h 37"/>
                <a:gd name="T14" fmla="*/ 23 w 29"/>
                <a:gd name="T15" fmla="*/ 36 h 37"/>
                <a:gd name="T16" fmla="*/ 20 w 29"/>
                <a:gd name="T17" fmla="*/ 37 h 37"/>
                <a:gd name="T18" fmla="*/ 16 w 29"/>
                <a:gd name="T19" fmla="*/ 37 h 37"/>
                <a:gd name="T20" fmla="*/ 4 w 29"/>
                <a:gd name="T21" fmla="*/ 32 h 37"/>
                <a:gd name="T22" fmla="*/ 0 w 29"/>
                <a:gd name="T23" fmla="*/ 19 h 37"/>
                <a:gd name="T24" fmla="*/ 4 w 29"/>
                <a:gd name="T25" fmla="*/ 5 h 37"/>
                <a:gd name="T26" fmla="*/ 15 w 29"/>
                <a:gd name="T27" fmla="*/ 0 h 37"/>
                <a:gd name="T28" fmla="*/ 25 w 29"/>
                <a:gd name="T29" fmla="*/ 5 h 37"/>
                <a:gd name="T30" fmla="*/ 29 w 29"/>
                <a:gd name="T31" fmla="*/ 18 h 37"/>
                <a:gd name="T32" fmla="*/ 29 w 29"/>
                <a:gd name="T33" fmla="*/ 19 h 37"/>
                <a:gd name="T34" fmla="*/ 4 w 29"/>
                <a:gd name="T35" fmla="*/ 19 h 37"/>
                <a:gd name="T36" fmla="*/ 25 w 29"/>
                <a:gd name="T37" fmla="*/ 16 h 37"/>
                <a:gd name="T38" fmla="*/ 25 w 29"/>
                <a:gd name="T39" fmla="*/ 14 h 37"/>
                <a:gd name="T40" fmla="*/ 25 w 29"/>
                <a:gd name="T41" fmla="*/ 13 h 37"/>
                <a:gd name="T42" fmla="*/ 25 w 29"/>
                <a:gd name="T43" fmla="*/ 11 h 37"/>
                <a:gd name="T44" fmla="*/ 24 w 29"/>
                <a:gd name="T45" fmla="*/ 10 h 37"/>
                <a:gd name="T46" fmla="*/ 20 w 29"/>
                <a:gd name="T47" fmla="*/ 5 h 37"/>
                <a:gd name="T48" fmla="*/ 15 w 29"/>
                <a:gd name="T49" fmla="*/ 4 h 37"/>
                <a:gd name="T50" fmla="*/ 9 w 29"/>
                <a:gd name="T51" fmla="*/ 5 h 37"/>
                <a:gd name="T52" fmla="*/ 5 w 29"/>
                <a:gd name="T53" fmla="*/ 10 h 37"/>
                <a:gd name="T54" fmla="*/ 5 w 29"/>
                <a:gd name="T55" fmla="*/ 11 h 37"/>
                <a:gd name="T56" fmla="*/ 5 w 29"/>
                <a:gd name="T57" fmla="*/ 13 h 37"/>
                <a:gd name="T58" fmla="*/ 4 w 29"/>
                <a:gd name="T59" fmla="*/ 14 h 37"/>
                <a:gd name="T60" fmla="*/ 4 w 29"/>
                <a:gd name="T61" fmla="*/ 16 h 37"/>
                <a:gd name="T62" fmla="*/ 25 w 29"/>
                <a:gd name="T63" fmla="*/ 1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37">
                  <a:moveTo>
                    <a:pt x="4" y="19"/>
                  </a:moveTo>
                  <a:cubicBezTo>
                    <a:pt x="4" y="24"/>
                    <a:pt x="5" y="28"/>
                    <a:pt x="7" y="30"/>
                  </a:cubicBezTo>
                  <a:cubicBezTo>
                    <a:pt x="9" y="32"/>
                    <a:pt x="12" y="34"/>
                    <a:pt x="16" y="34"/>
                  </a:cubicBezTo>
                  <a:cubicBezTo>
                    <a:pt x="18" y="34"/>
                    <a:pt x="20" y="33"/>
                    <a:pt x="21" y="33"/>
                  </a:cubicBezTo>
                  <a:cubicBezTo>
                    <a:pt x="23" y="32"/>
                    <a:pt x="24" y="31"/>
                    <a:pt x="26" y="29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8" y="32"/>
                    <a:pt x="27" y="33"/>
                    <a:pt x="26" y="34"/>
                  </a:cubicBezTo>
                  <a:cubicBezTo>
                    <a:pt x="25" y="35"/>
                    <a:pt x="24" y="35"/>
                    <a:pt x="23" y="36"/>
                  </a:cubicBezTo>
                  <a:cubicBezTo>
                    <a:pt x="22" y="36"/>
                    <a:pt x="21" y="36"/>
                    <a:pt x="20" y="37"/>
                  </a:cubicBezTo>
                  <a:cubicBezTo>
                    <a:pt x="18" y="37"/>
                    <a:pt x="17" y="37"/>
                    <a:pt x="16" y="37"/>
                  </a:cubicBezTo>
                  <a:cubicBezTo>
                    <a:pt x="11" y="37"/>
                    <a:pt x="7" y="35"/>
                    <a:pt x="4" y="32"/>
                  </a:cubicBezTo>
                  <a:cubicBezTo>
                    <a:pt x="2" y="29"/>
                    <a:pt x="0" y="25"/>
                    <a:pt x="0" y="19"/>
                  </a:cubicBezTo>
                  <a:cubicBezTo>
                    <a:pt x="0" y="13"/>
                    <a:pt x="2" y="8"/>
                    <a:pt x="4" y="5"/>
                  </a:cubicBezTo>
                  <a:cubicBezTo>
                    <a:pt x="7" y="2"/>
                    <a:pt x="10" y="0"/>
                    <a:pt x="15" y="0"/>
                  </a:cubicBezTo>
                  <a:cubicBezTo>
                    <a:pt x="19" y="0"/>
                    <a:pt x="23" y="2"/>
                    <a:pt x="25" y="5"/>
                  </a:cubicBezTo>
                  <a:cubicBezTo>
                    <a:pt x="28" y="8"/>
                    <a:pt x="29" y="12"/>
                    <a:pt x="29" y="18"/>
                  </a:cubicBezTo>
                  <a:cubicBezTo>
                    <a:pt x="29" y="19"/>
                    <a:pt x="29" y="19"/>
                    <a:pt x="29" y="19"/>
                  </a:cubicBezTo>
                  <a:lnTo>
                    <a:pt x="4" y="19"/>
                  </a:lnTo>
                  <a:close/>
                  <a:moveTo>
                    <a:pt x="25" y="16"/>
                  </a:moveTo>
                  <a:cubicBezTo>
                    <a:pt x="25" y="16"/>
                    <a:pt x="25" y="15"/>
                    <a:pt x="25" y="14"/>
                  </a:cubicBezTo>
                  <a:cubicBezTo>
                    <a:pt x="25" y="14"/>
                    <a:pt x="25" y="13"/>
                    <a:pt x="25" y="13"/>
                  </a:cubicBezTo>
                  <a:cubicBezTo>
                    <a:pt x="25" y="12"/>
                    <a:pt x="25" y="12"/>
                    <a:pt x="25" y="11"/>
                  </a:cubicBezTo>
                  <a:cubicBezTo>
                    <a:pt x="24" y="11"/>
                    <a:pt x="24" y="10"/>
                    <a:pt x="24" y="10"/>
                  </a:cubicBezTo>
                  <a:cubicBezTo>
                    <a:pt x="23" y="8"/>
                    <a:pt x="22" y="6"/>
                    <a:pt x="20" y="5"/>
                  </a:cubicBezTo>
                  <a:cubicBezTo>
                    <a:pt x="19" y="4"/>
                    <a:pt x="17" y="4"/>
                    <a:pt x="15" y="4"/>
                  </a:cubicBezTo>
                  <a:cubicBezTo>
                    <a:pt x="13" y="4"/>
                    <a:pt x="11" y="4"/>
                    <a:pt x="9" y="5"/>
                  </a:cubicBezTo>
                  <a:cubicBezTo>
                    <a:pt x="7" y="6"/>
                    <a:pt x="6" y="8"/>
                    <a:pt x="5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2"/>
                    <a:pt x="5" y="12"/>
                    <a:pt x="5" y="13"/>
                  </a:cubicBezTo>
                  <a:cubicBezTo>
                    <a:pt x="4" y="13"/>
                    <a:pt x="4" y="14"/>
                    <a:pt x="4" y="14"/>
                  </a:cubicBezTo>
                  <a:cubicBezTo>
                    <a:pt x="4" y="15"/>
                    <a:pt x="4" y="15"/>
                    <a:pt x="4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24">
              <a:extLst>
                <a:ext uri="{FF2B5EF4-FFF2-40B4-BE49-F238E27FC236}">
                  <a16:creationId xmlns:a16="http://schemas.microsoft.com/office/drawing/2014/main" id="{2D606B06-569E-591B-C15F-D628675E08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97" y="314"/>
              <a:ext cx="16" cy="51"/>
            </a:xfrm>
            <a:custGeom>
              <a:avLst/>
              <a:gdLst>
                <a:gd name="T0" fmla="*/ 9 w 17"/>
                <a:gd name="T1" fmla="*/ 53 h 53"/>
                <a:gd name="T2" fmla="*/ 5 w 17"/>
                <a:gd name="T3" fmla="*/ 53 h 53"/>
                <a:gd name="T4" fmla="*/ 5 w 17"/>
                <a:gd name="T5" fmla="*/ 20 h 53"/>
                <a:gd name="T6" fmla="*/ 0 w 17"/>
                <a:gd name="T7" fmla="*/ 20 h 53"/>
                <a:gd name="T8" fmla="*/ 0 w 17"/>
                <a:gd name="T9" fmla="*/ 17 h 53"/>
                <a:gd name="T10" fmla="*/ 5 w 17"/>
                <a:gd name="T11" fmla="*/ 17 h 53"/>
                <a:gd name="T12" fmla="*/ 5 w 17"/>
                <a:gd name="T13" fmla="*/ 9 h 53"/>
                <a:gd name="T14" fmla="*/ 8 w 17"/>
                <a:gd name="T15" fmla="*/ 2 h 53"/>
                <a:gd name="T16" fmla="*/ 14 w 17"/>
                <a:gd name="T17" fmla="*/ 0 h 53"/>
                <a:gd name="T18" fmla="*/ 17 w 17"/>
                <a:gd name="T19" fmla="*/ 0 h 53"/>
                <a:gd name="T20" fmla="*/ 17 w 17"/>
                <a:gd name="T21" fmla="*/ 3 h 53"/>
                <a:gd name="T22" fmla="*/ 15 w 17"/>
                <a:gd name="T23" fmla="*/ 3 h 53"/>
                <a:gd name="T24" fmla="*/ 10 w 17"/>
                <a:gd name="T25" fmla="*/ 4 h 53"/>
                <a:gd name="T26" fmla="*/ 9 w 17"/>
                <a:gd name="T27" fmla="*/ 9 h 53"/>
                <a:gd name="T28" fmla="*/ 9 w 17"/>
                <a:gd name="T29" fmla="*/ 17 h 53"/>
                <a:gd name="T30" fmla="*/ 17 w 17"/>
                <a:gd name="T31" fmla="*/ 17 h 53"/>
                <a:gd name="T32" fmla="*/ 17 w 17"/>
                <a:gd name="T33" fmla="*/ 20 h 53"/>
                <a:gd name="T34" fmla="*/ 9 w 17"/>
                <a:gd name="T35" fmla="*/ 20 h 53"/>
                <a:gd name="T36" fmla="*/ 9 w 17"/>
                <a:gd name="T37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" h="53">
                  <a:moveTo>
                    <a:pt x="9" y="53"/>
                  </a:moveTo>
                  <a:cubicBezTo>
                    <a:pt x="5" y="53"/>
                    <a:pt x="5" y="53"/>
                    <a:pt x="5" y="53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6"/>
                    <a:pt x="6" y="4"/>
                    <a:pt x="8" y="2"/>
                  </a:cubicBezTo>
                  <a:cubicBezTo>
                    <a:pt x="9" y="0"/>
                    <a:pt x="11" y="0"/>
                    <a:pt x="1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3" y="3"/>
                    <a:pt x="11" y="3"/>
                    <a:pt x="10" y="4"/>
                  </a:cubicBezTo>
                  <a:cubicBezTo>
                    <a:pt x="10" y="6"/>
                    <a:pt x="9" y="7"/>
                    <a:pt x="9" y="9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9" y="20"/>
                    <a:pt x="9" y="20"/>
                    <a:pt x="9" y="20"/>
                  </a:cubicBezTo>
                  <a:lnTo>
                    <a:pt x="9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25">
              <a:extLst>
                <a:ext uri="{FF2B5EF4-FFF2-40B4-BE49-F238E27FC236}">
                  <a16:creationId xmlns:a16="http://schemas.microsoft.com/office/drawing/2014/main" id="{510AEC83-B179-7D8E-A2B6-7CA910E589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717" y="329"/>
              <a:ext cx="27" cy="36"/>
            </a:xfrm>
            <a:custGeom>
              <a:avLst/>
              <a:gdLst>
                <a:gd name="T0" fmla="*/ 28 w 28"/>
                <a:gd name="T1" fmla="*/ 19 h 37"/>
                <a:gd name="T2" fmla="*/ 28 w 28"/>
                <a:gd name="T3" fmla="*/ 26 h 37"/>
                <a:gd name="T4" fmla="*/ 24 w 28"/>
                <a:gd name="T5" fmla="*/ 33 h 37"/>
                <a:gd name="T6" fmla="*/ 14 w 28"/>
                <a:gd name="T7" fmla="*/ 37 h 37"/>
                <a:gd name="T8" fmla="*/ 4 w 28"/>
                <a:gd name="T9" fmla="*/ 33 h 37"/>
                <a:gd name="T10" fmla="*/ 0 w 28"/>
                <a:gd name="T11" fmla="*/ 26 h 37"/>
                <a:gd name="T12" fmla="*/ 0 w 28"/>
                <a:gd name="T13" fmla="*/ 19 h 37"/>
                <a:gd name="T14" fmla="*/ 0 w 28"/>
                <a:gd name="T15" fmla="*/ 11 h 37"/>
                <a:gd name="T16" fmla="*/ 4 w 28"/>
                <a:gd name="T17" fmla="*/ 4 h 37"/>
                <a:gd name="T18" fmla="*/ 14 w 28"/>
                <a:gd name="T19" fmla="*/ 0 h 37"/>
                <a:gd name="T20" fmla="*/ 24 w 28"/>
                <a:gd name="T21" fmla="*/ 4 h 37"/>
                <a:gd name="T22" fmla="*/ 28 w 28"/>
                <a:gd name="T23" fmla="*/ 11 h 37"/>
                <a:gd name="T24" fmla="*/ 28 w 28"/>
                <a:gd name="T25" fmla="*/ 19 h 37"/>
                <a:gd name="T26" fmla="*/ 25 w 28"/>
                <a:gd name="T27" fmla="*/ 19 h 37"/>
                <a:gd name="T28" fmla="*/ 25 w 28"/>
                <a:gd name="T29" fmla="*/ 15 h 37"/>
                <a:gd name="T30" fmla="*/ 24 w 28"/>
                <a:gd name="T31" fmla="*/ 12 h 37"/>
                <a:gd name="T32" fmla="*/ 23 w 28"/>
                <a:gd name="T33" fmla="*/ 9 h 37"/>
                <a:gd name="T34" fmla="*/ 21 w 28"/>
                <a:gd name="T35" fmla="*/ 7 h 37"/>
                <a:gd name="T36" fmla="*/ 14 w 28"/>
                <a:gd name="T37" fmla="*/ 4 h 37"/>
                <a:gd name="T38" fmla="*/ 7 w 28"/>
                <a:gd name="T39" fmla="*/ 7 h 37"/>
                <a:gd name="T40" fmla="*/ 5 w 28"/>
                <a:gd name="T41" fmla="*/ 9 h 37"/>
                <a:gd name="T42" fmla="*/ 4 w 28"/>
                <a:gd name="T43" fmla="*/ 12 h 37"/>
                <a:gd name="T44" fmla="*/ 3 w 28"/>
                <a:gd name="T45" fmla="*/ 15 h 37"/>
                <a:gd name="T46" fmla="*/ 3 w 28"/>
                <a:gd name="T47" fmla="*/ 19 h 37"/>
                <a:gd name="T48" fmla="*/ 3 w 28"/>
                <a:gd name="T49" fmla="*/ 22 h 37"/>
                <a:gd name="T50" fmla="*/ 4 w 28"/>
                <a:gd name="T51" fmla="*/ 25 h 37"/>
                <a:gd name="T52" fmla="*/ 5 w 28"/>
                <a:gd name="T53" fmla="*/ 28 h 37"/>
                <a:gd name="T54" fmla="*/ 7 w 28"/>
                <a:gd name="T55" fmla="*/ 31 h 37"/>
                <a:gd name="T56" fmla="*/ 14 w 28"/>
                <a:gd name="T57" fmla="*/ 34 h 37"/>
                <a:gd name="T58" fmla="*/ 21 w 28"/>
                <a:gd name="T59" fmla="*/ 31 h 37"/>
                <a:gd name="T60" fmla="*/ 23 w 28"/>
                <a:gd name="T61" fmla="*/ 28 h 37"/>
                <a:gd name="T62" fmla="*/ 24 w 28"/>
                <a:gd name="T63" fmla="*/ 25 h 37"/>
                <a:gd name="T64" fmla="*/ 25 w 28"/>
                <a:gd name="T65" fmla="*/ 22 h 37"/>
                <a:gd name="T66" fmla="*/ 25 w 28"/>
                <a:gd name="T67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" h="37">
                  <a:moveTo>
                    <a:pt x="28" y="19"/>
                  </a:moveTo>
                  <a:cubicBezTo>
                    <a:pt x="28" y="21"/>
                    <a:pt x="28" y="24"/>
                    <a:pt x="28" y="26"/>
                  </a:cubicBezTo>
                  <a:cubicBezTo>
                    <a:pt x="27" y="29"/>
                    <a:pt x="26" y="31"/>
                    <a:pt x="24" y="33"/>
                  </a:cubicBezTo>
                  <a:cubicBezTo>
                    <a:pt x="21" y="36"/>
                    <a:pt x="18" y="37"/>
                    <a:pt x="14" y="37"/>
                  </a:cubicBezTo>
                  <a:cubicBezTo>
                    <a:pt x="10" y="37"/>
                    <a:pt x="7" y="36"/>
                    <a:pt x="4" y="33"/>
                  </a:cubicBezTo>
                  <a:cubicBezTo>
                    <a:pt x="2" y="31"/>
                    <a:pt x="1" y="29"/>
                    <a:pt x="0" y="26"/>
                  </a:cubicBezTo>
                  <a:cubicBezTo>
                    <a:pt x="0" y="24"/>
                    <a:pt x="0" y="21"/>
                    <a:pt x="0" y="19"/>
                  </a:cubicBezTo>
                  <a:cubicBezTo>
                    <a:pt x="0" y="16"/>
                    <a:pt x="0" y="13"/>
                    <a:pt x="0" y="11"/>
                  </a:cubicBezTo>
                  <a:cubicBezTo>
                    <a:pt x="1" y="8"/>
                    <a:pt x="2" y="6"/>
                    <a:pt x="4" y="4"/>
                  </a:cubicBezTo>
                  <a:cubicBezTo>
                    <a:pt x="7" y="2"/>
                    <a:pt x="10" y="0"/>
                    <a:pt x="14" y="0"/>
                  </a:cubicBezTo>
                  <a:cubicBezTo>
                    <a:pt x="18" y="0"/>
                    <a:pt x="21" y="2"/>
                    <a:pt x="24" y="4"/>
                  </a:cubicBezTo>
                  <a:cubicBezTo>
                    <a:pt x="26" y="6"/>
                    <a:pt x="27" y="8"/>
                    <a:pt x="28" y="11"/>
                  </a:cubicBezTo>
                  <a:cubicBezTo>
                    <a:pt x="28" y="13"/>
                    <a:pt x="28" y="16"/>
                    <a:pt x="28" y="19"/>
                  </a:cubicBezTo>
                  <a:close/>
                  <a:moveTo>
                    <a:pt x="25" y="19"/>
                  </a:moveTo>
                  <a:cubicBezTo>
                    <a:pt x="25" y="18"/>
                    <a:pt x="25" y="17"/>
                    <a:pt x="25" y="15"/>
                  </a:cubicBezTo>
                  <a:cubicBezTo>
                    <a:pt x="24" y="14"/>
                    <a:pt x="24" y="13"/>
                    <a:pt x="24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3" y="8"/>
                    <a:pt x="22" y="7"/>
                    <a:pt x="21" y="7"/>
                  </a:cubicBezTo>
                  <a:cubicBezTo>
                    <a:pt x="19" y="5"/>
                    <a:pt x="17" y="4"/>
                    <a:pt x="14" y="4"/>
                  </a:cubicBezTo>
                  <a:cubicBezTo>
                    <a:pt x="11" y="4"/>
                    <a:pt x="9" y="5"/>
                    <a:pt x="7" y="7"/>
                  </a:cubicBezTo>
                  <a:cubicBezTo>
                    <a:pt x="6" y="7"/>
                    <a:pt x="5" y="8"/>
                    <a:pt x="5" y="9"/>
                  </a:cubicBezTo>
                  <a:cubicBezTo>
                    <a:pt x="4" y="10"/>
                    <a:pt x="4" y="11"/>
                    <a:pt x="4" y="12"/>
                  </a:cubicBezTo>
                  <a:cubicBezTo>
                    <a:pt x="4" y="13"/>
                    <a:pt x="3" y="14"/>
                    <a:pt x="3" y="15"/>
                  </a:cubicBezTo>
                  <a:cubicBezTo>
                    <a:pt x="3" y="17"/>
                    <a:pt x="3" y="18"/>
                    <a:pt x="3" y="19"/>
                  </a:cubicBezTo>
                  <a:cubicBezTo>
                    <a:pt x="3" y="20"/>
                    <a:pt x="3" y="21"/>
                    <a:pt x="3" y="22"/>
                  </a:cubicBezTo>
                  <a:cubicBezTo>
                    <a:pt x="3" y="23"/>
                    <a:pt x="4" y="24"/>
                    <a:pt x="4" y="25"/>
                  </a:cubicBezTo>
                  <a:cubicBezTo>
                    <a:pt x="4" y="26"/>
                    <a:pt x="4" y="27"/>
                    <a:pt x="5" y="28"/>
                  </a:cubicBezTo>
                  <a:cubicBezTo>
                    <a:pt x="5" y="29"/>
                    <a:pt x="6" y="30"/>
                    <a:pt x="7" y="31"/>
                  </a:cubicBezTo>
                  <a:cubicBezTo>
                    <a:pt x="9" y="33"/>
                    <a:pt x="11" y="34"/>
                    <a:pt x="14" y="34"/>
                  </a:cubicBezTo>
                  <a:cubicBezTo>
                    <a:pt x="17" y="34"/>
                    <a:pt x="19" y="33"/>
                    <a:pt x="21" y="31"/>
                  </a:cubicBezTo>
                  <a:cubicBezTo>
                    <a:pt x="22" y="30"/>
                    <a:pt x="23" y="29"/>
                    <a:pt x="23" y="28"/>
                  </a:cubicBezTo>
                  <a:cubicBezTo>
                    <a:pt x="24" y="27"/>
                    <a:pt x="24" y="26"/>
                    <a:pt x="24" y="25"/>
                  </a:cubicBezTo>
                  <a:cubicBezTo>
                    <a:pt x="24" y="24"/>
                    <a:pt x="24" y="23"/>
                    <a:pt x="25" y="22"/>
                  </a:cubicBezTo>
                  <a:cubicBezTo>
                    <a:pt x="25" y="21"/>
                    <a:pt x="25" y="20"/>
                    <a:pt x="25" y="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Freeform 26">
              <a:extLst>
                <a:ext uri="{FF2B5EF4-FFF2-40B4-BE49-F238E27FC236}">
                  <a16:creationId xmlns:a16="http://schemas.microsoft.com/office/drawing/2014/main" id="{1AAD29E1-FFF8-9AB4-5A25-BD195791DD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4" y="329"/>
              <a:ext cx="22" cy="36"/>
            </a:xfrm>
            <a:custGeom>
              <a:avLst/>
              <a:gdLst>
                <a:gd name="T0" fmla="*/ 20 w 23"/>
                <a:gd name="T1" fmla="*/ 6 h 37"/>
                <a:gd name="T2" fmla="*/ 17 w 23"/>
                <a:gd name="T3" fmla="*/ 4 h 37"/>
                <a:gd name="T4" fmla="*/ 13 w 23"/>
                <a:gd name="T5" fmla="*/ 4 h 37"/>
                <a:gd name="T6" fmla="*/ 9 w 23"/>
                <a:gd name="T7" fmla="*/ 4 h 37"/>
                <a:gd name="T8" fmla="*/ 6 w 23"/>
                <a:gd name="T9" fmla="*/ 7 h 37"/>
                <a:gd name="T10" fmla="*/ 4 w 23"/>
                <a:gd name="T11" fmla="*/ 10 h 37"/>
                <a:gd name="T12" fmla="*/ 3 w 23"/>
                <a:gd name="T13" fmla="*/ 14 h 37"/>
                <a:gd name="T14" fmla="*/ 3 w 23"/>
                <a:gd name="T15" fmla="*/ 37 h 37"/>
                <a:gd name="T16" fmla="*/ 0 w 23"/>
                <a:gd name="T17" fmla="*/ 37 h 37"/>
                <a:gd name="T18" fmla="*/ 0 w 23"/>
                <a:gd name="T19" fmla="*/ 1 h 37"/>
                <a:gd name="T20" fmla="*/ 3 w 23"/>
                <a:gd name="T21" fmla="*/ 1 h 37"/>
                <a:gd name="T22" fmla="*/ 3 w 23"/>
                <a:gd name="T23" fmla="*/ 5 h 37"/>
                <a:gd name="T24" fmla="*/ 8 w 23"/>
                <a:gd name="T25" fmla="*/ 2 h 37"/>
                <a:gd name="T26" fmla="*/ 14 w 23"/>
                <a:gd name="T27" fmla="*/ 0 h 37"/>
                <a:gd name="T28" fmla="*/ 19 w 23"/>
                <a:gd name="T29" fmla="*/ 1 h 37"/>
                <a:gd name="T30" fmla="*/ 23 w 23"/>
                <a:gd name="T31" fmla="*/ 4 h 37"/>
                <a:gd name="T32" fmla="*/ 20 w 23"/>
                <a:gd name="T33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7">
                  <a:moveTo>
                    <a:pt x="20" y="6"/>
                  </a:moveTo>
                  <a:cubicBezTo>
                    <a:pt x="19" y="5"/>
                    <a:pt x="18" y="5"/>
                    <a:pt x="17" y="4"/>
                  </a:cubicBezTo>
                  <a:cubicBezTo>
                    <a:pt x="16" y="4"/>
                    <a:pt x="15" y="4"/>
                    <a:pt x="13" y="4"/>
                  </a:cubicBezTo>
                  <a:cubicBezTo>
                    <a:pt x="12" y="4"/>
                    <a:pt x="10" y="4"/>
                    <a:pt x="9" y="4"/>
                  </a:cubicBezTo>
                  <a:cubicBezTo>
                    <a:pt x="8" y="5"/>
                    <a:pt x="7" y="6"/>
                    <a:pt x="6" y="7"/>
                  </a:cubicBezTo>
                  <a:cubicBezTo>
                    <a:pt x="5" y="8"/>
                    <a:pt x="5" y="9"/>
                    <a:pt x="4" y="10"/>
                  </a:cubicBezTo>
                  <a:cubicBezTo>
                    <a:pt x="4" y="12"/>
                    <a:pt x="3" y="13"/>
                    <a:pt x="3" y="14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4"/>
                    <a:pt x="6" y="2"/>
                    <a:pt x="8" y="2"/>
                  </a:cubicBezTo>
                  <a:cubicBezTo>
                    <a:pt x="10" y="1"/>
                    <a:pt x="12" y="0"/>
                    <a:pt x="14" y="0"/>
                  </a:cubicBezTo>
                  <a:cubicBezTo>
                    <a:pt x="16" y="0"/>
                    <a:pt x="17" y="0"/>
                    <a:pt x="19" y="1"/>
                  </a:cubicBezTo>
                  <a:cubicBezTo>
                    <a:pt x="20" y="1"/>
                    <a:pt x="21" y="2"/>
                    <a:pt x="23" y="4"/>
                  </a:cubicBezTo>
                  <a:lnTo>
                    <a:pt x="20" y="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Freeform 27">
              <a:extLst>
                <a:ext uri="{FF2B5EF4-FFF2-40B4-BE49-F238E27FC236}">
                  <a16:creationId xmlns:a16="http://schemas.microsoft.com/office/drawing/2014/main" id="{0E2ECC4C-D106-303E-7C38-02EA727A3A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789" y="314"/>
              <a:ext cx="41" cy="51"/>
            </a:xfrm>
            <a:custGeom>
              <a:avLst/>
              <a:gdLst>
                <a:gd name="T0" fmla="*/ 33 w 41"/>
                <a:gd name="T1" fmla="*/ 39 h 51"/>
                <a:gd name="T2" fmla="*/ 9 w 41"/>
                <a:gd name="T3" fmla="*/ 39 h 51"/>
                <a:gd name="T4" fmla="*/ 4 w 41"/>
                <a:gd name="T5" fmla="*/ 51 h 51"/>
                <a:gd name="T6" fmla="*/ 0 w 41"/>
                <a:gd name="T7" fmla="*/ 51 h 51"/>
                <a:gd name="T8" fmla="*/ 19 w 41"/>
                <a:gd name="T9" fmla="*/ 0 h 51"/>
                <a:gd name="T10" fmla="*/ 23 w 41"/>
                <a:gd name="T11" fmla="*/ 0 h 51"/>
                <a:gd name="T12" fmla="*/ 41 w 41"/>
                <a:gd name="T13" fmla="*/ 51 h 51"/>
                <a:gd name="T14" fmla="*/ 37 w 41"/>
                <a:gd name="T15" fmla="*/ 51 h 51"/>
                <a:gd name="T16" fmla="*/ 33 w 41"/>
                <a:gd name="T17" fmla="*/ 39 h 51"/>
                <a:gd name="T18" fmla="*/ 10 w 41"/>
                <a:gd name="T19" fmla="*/ 35 h 51"/>
                <a:gd name="T20" fmla="*/ 31 w 41"/>
                <a:gd name="T21" fmla="*/ 35 h 51"/>
                <a:gd name="T22" fmla="*/ 21 w 41"/>
                <a:gd name="T23" fmla="*/ 5 h 51"/>
                <a:gd name="T24" fmla="*/ 10 w 41"/>
                <a:gd name="T25" fmla="*/ 3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51">
                  <a:moveTo>
                    <a:pt x="33" y="39"/>
                  </a:moveTo>
                  <a:lnTo>
                    <a:pt x="9" y="39"/>
                  </a:lnTo>
                  <a:lnTo>
                    <a:pt x="4" y="51"/>
                  </a:lnTo>
                  <a:lnTo>
                    <a:pt x="0" y="51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41" y="51"/>
                  </a:lnTo>
                  <a:lnTo>
                    <a:pt x="37" y="51"/>
                  </a:lnTo>
                  <a:lnTo>
                    <a:pt x="33" y="39"/>
                  </a:lnTo>
                  <a:close/>
                  <a:moveTo>
                    <a:pt x="10" y="35"/>
                  </a:moveTo>
                  <a:lnTo>
                    <a:pt x="31" y="35"/>
                  </a:lnTo>
                  <a:lnTo>
                    <a:pt x="21" y="5"/>
                  </a:lnTo>
                  <a:lnTo>
                    <a:pt x="10" y="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28">
              <a:extLst>
                <a:ext uri="{FF2B5EF4-FFF2-40B4-BE49-F238E27FC236}">
                  <a16:creationId xmlns:a16="http://schemas.microsoft.com/office/drawing/2014/main" id="{1FC059E0-3886-C6EA-7491-059BC7992F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834" y="314"/>
              <a:ext cx="26" cy="51"/>
            </a:xfrm>
            <a:custGeom>
              <a:avLst/>
              <a:gdLst>
                <a:gd name="T0" fmla="*/ 24 w 27"/>
                <a:gd name="T1" fmla="*/ 48 h 53"/>
                <a:gd name="T2" fmla="*/ 19 w 27"/>
                <a:gd name="T3" fmla="*/ 52 h 53"/>
                <a:gd name="T4" fmla="*/ 13 w 27"/>
                <a:gd name="T5" fmla="*/ 53 h 53"/>
                <a:gd name="T6" fmla="*/ 8 w 27"/>
                <a:gd name="T7" fmla="*/ 52 h 53"/>
                <a:gd name="T8" fmla="*/ 4 w 27"/>
                <a:gd name="T9" fmla="*/ 50 h 53"/>
                <a:gd name="T10" fmla="*/ 1 w 27"/>
                <a:gd name="T11" fmla="*/ 43 h 53"/>
                <a:gd name="T12" fmla="*/ 0 w 27"/>
                <a:gd name="T13" fmla="*/ 35 h 53"/>
                <a:gd name="T14" fmla="*/ 1 w 27"/>
                <a:gd name="T15" fmla="*/ 26 h 53"/>
                <a:gd name="T16" fmla="*/ 4 w 27"/>
                <a:gd name="T17" fmla="*/ 19 h 53"/>
                <a:gd name="T18" fmla="*/ 8 w 27"/>
                <a:gd name="T19" fmla="*/ 17 h 53"/>
                <a:gd name="T20" fmla="*/ 13 w 27"/>
                <a:gd name="T21" fmla="*/ 16 h 53"/>
                <a:gd name="T22" fmla="*/ 19 w 27"/>
                <a:gd name="T23" fmla="*/ 17 h 53"/>
                <a:gd name="T24" fmla="*/ 24 w 27"/>
                <a:gd name="T25" fmla="*/ 21 h 53"/>
                <a:gd name="T26" fmla="*/ 24 w 27"/>
                <a:gd name="T27" fmla="*/ 0 h 53"/>
                <a:gd name="T28" fmla="*/ 27 w 27"/>
                <a:gd name="T29" fmla="*/ 0 h 53"/>
                <a:gd name="T30" fmla="*/ 27 w 27"/>
                <a:gd name="T31" fmla="*/ 53 h 53"/>
                <a:gd name="T32" fmla="*/ 24 w 27"/>
                <a:gd name="T33" fmla="*/ 53 h 53"/>
                <a:gd name="T34" fmla="*/ 24 w 27"/>
                <a:gd name="T35" fmla="*/ 48 h 53"/>
                <a:gd name="T36" fmla="*/ 24 w 27"/>
                <a:gd name="T37" fmla="*/ 35 h 53"/>
                <a:gd name="T38" fmla="*/ 23 w 27"/>
                <a:gd name="T39" fmla="*/ 29 h 53"/>
                <a:gd name="T40" fmla="*/ 22 w 27"/>
                <a:gd name="T41" fmla="*/ 24 h 53"/>
                <a:gd name="T42" fmla="*/ 19 w 27"/>
                <a:gd name="T43" fmla="*/ 21 h 53"/>
                <a:gd name="T44" fmla="*/ 14 w 27"/>
                <a:gd name="T45" fmla="*/ 20 h 53"/>
                <a:gd name="T46" fmla="*/ 8 w 27"/>
                <a:gd name="T47" fmla="*/ 21 h 53"/>
                <a:gd name="T48" fmla="*/ 5 w 27"/>
                <a:gd name="T49" fmla="*/ 24 h 53"/>
                <a:gd name="T50" fmla="*/ 4 w 27"/>
                <a:gd name="T51" fmla="*/ 29 h 53"/>
                <a:gd name="T52" fmla="*/ 3 w 27"/>
                <a:gd name="T53" fmla="*/ 35 h 53"/>
                <a:gd name="T54" fmla="*/ 4 w 27"/>
                <a:gd name="T55" fmla="*/ 40 h 53"/>
                <a:gd name="T56" fmla="*/ 5 w 27"/>
                <a:gd name="T57" fmla="*/ 45 h 53"/>
                <a:gd name="T58" fmla="*/ 8 w 27"/>
                <a:gd name="T59" fmla="*/ 48 h 53"/>
                <a:gd name="T60" fmla="*/ 14 w 27"/>
                <a:gd name="T61" fmla="*/ 50 h 53"/>
                <a:gd name="T62" fmla="*/ 19 w 27"/>
                <a:gd name="T63" fmla="*/ 48 h 53"/>
                <a:gd name="T64" fmla="*/ 22 w 27"/>
                <a:gd name="T65" fmla="*/ 45 h 53"/>
                <a:gd name="T66" fmla="*/ 23 w 27"/>
                <a:gd name="T67" fmla="*/ 40 h 53"/>
                <a:gd name="T68" fmla="*/ 24 w 27"/>
                <a:gd name="T69" fmla="*/ 3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7" h="53">
                  <a:moveTo>
                    <a:pt x="24" y="48"/>
                  </a:moveTo>
                  <a:cubicBezTo>
                    <a:pt x="22" y="50"/>
                    <a:pt x="20" y="51"/>
                    <a:pt x="19" y="52"/>
                  </a:cubicBezTo>
                  <a:cubicBezTo>
                    <a:pt x="17" y="53"/>
                    <a:pt x="15" y="53"/>
                    <a:pt x="13" y="53"/>
                  </a:cubicBezTo>
                  <a:cubicBezTo>
                    <a:pt x="11" y="53"/>
                    <a:pt x="9" y="53"/>
                    <a:pt x="8" y="52"/>
                  </a:cubicBezTo>
                  <a:cubicBezTo>
                    <a:pt x="6" y="52"/>
                    <a:pt x="5" y="51"/>
                    <a:pt x="4" y="50"/>
                  </a:cubicBezTo>
                  <a:cubicBezTo>
                    <a:pt x="2" y="48"/>
                    <a:pt x="1" y="46"/>
                    <a:pt x="1" y="43"/>
                  </a:cubicBezTo>
                  <a:cubicBezTo>
                    <a:pt x="0" y="40"/>
                    <a:pt x="0" y="37"/>
                    <a:pt x="0" y="35"/>
                  </a:cubicBezTo>
                  <a:cubicBezTo>
                    <a:pt x="0" y="32"/>
                    <a:pt x="0" y="29"/>
                    <a:pt x="1" y="26"/>
                  </a:cubicBezTo>
                  <a:cubicBezTo>
                    <a:pt x="1" y="23"/>
                    <a:pt x="2" y="21"/>
                    <a:pt x="4" y="19"/>
                  </a:cubicBezTo>
                  <a:cubicBezTo>
                    <a:pt x="5" y="18"/>
                    <a:pt x="6" y="18"/>
                    <a:pt x="8" y="17"/>
                  </a:cubicBezTo>
                  <a:cubicBezTo>
                    <a:pt x="9" y="17"/>
                    <a:pt x="11" y="16"/>
                    <a:pt x="13" y="16"/>
                  </a:cubicBezTo>
                  <a:cubicBezTo>
                    <a:pt x="15" y="16"/>
                    <a:pt x="17" y="17"/>
                    <a:pt x="19" y="17"/>
                  </a:cubicBezTo>
                  <a:cubicBezTo>
                    <a:pt x="20" y="18"/>
                    <a:pt x="22" y="19"/>
                    <a:pt x="24" y="21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4" y="53"/>
                    <a:pt x="24" y="53"/>
                    <a:pt x="24" y="53"/>
                  </a:cubicBezTo>
                  <a:lnTo>
                    <a:pt x="24" y="48"/>
                  </a:lnTo>
                  <a:close/>
                  <a:moveTo>
                    <a:pt x="24" y="35"/>
                  </a:moveTo>
                  <a:cubicBezTo>
                    <a:pt x="24" y="33"/>
                    <a:pt x="24" y="31"/>
                    <a:pt x="23" y="29"/>
                  </a:cubicBezTo>
                  <a:cubicBezTo>
                    <a:pt x="23" y="27"/>
                    <a:pt x="23" y="26"/>
                    <a:pt x="22" y="24"/>
                  </a:cubicBezTo>
                  <a:cubicBezTo>
                    <a:pt x="21" y="23"/>
                    <a:pt x="20" y="22"/>
                    <a:pt x="19" y="21"/>
                  </a:cubicBezTo>
                  <a:cubicBezTo>
                    <a:pt x="18" y="20"/>
                    <a:pt x="16" y="20"/>
                    <a:pt x="14" y="20"/>
                  </a:cubicBezTo>
                  <a:cubicBezTo>
                    <a:pt x="11" y="20"/>
                    <a:pt x="10" y="20"/>
                    <a:pt x="8" y="21"/>
                  </a:cubicBezTo>
                  <a:cubicBezTo>
                    <a:pt x="7" y="22"/>
                    <a:pt x="6" y="23"/>
                    <a:pt x="5" y="24"/>
                  </a:cubicBezTo>
                  <a:cubicBezTo>
                    <a:pt x="4" y="26"/>
                    <a:pt x="4" y="27"/>
                    <a:pt x="4" y="29"/>
                  </a:cubicBezTo>
                  <a:cubicBezTo>
                    <a:pt x="4" y="31"/>
                    <a:pt x="3" y="33"/>
                    <a:pt x="3" y="35"/>
                  </a:cubicBezTo>
                  <a:cubicBezTo>
                    <a:pt x="3" y="36"/>
                    <a:pt x="4" y="38"/>
                    <a:pt x="4" y="40"/>
                  </a:cubicBezTo>
                  <a:cubicBezTo>
                    <a:pt x="4" y="42"/>
                    <a:pt x="4" y="44"/>
                    <a:pt x="5" y="45"/>
                  </a:cubicBezTo>
                  <a:cubicBezTo>
                    <a:pt x="6" y="46"/>
                    <a:pt x="7" y="47"/>
                    <a:pt x="8" y="48"/>
                  </a:cubicBezTo>
                  <a:cubicBezTo>
                    <a:pt x="10" y="49"/>
                    <a:pt x="11" y="50"/>
                    <a:pt x="14" y="50"/>
                  </a:cubicBezTo>
                  <a:cubicBezTo>
                    <a:pt x="16" y="50"/>
                    <a:pt x="18" y="49"/>
                    <a:pt x="19" y="48"/>
                  </a:cubicBezTo>
                  <a:cubicBezTo>
                    <a:pt x="20" y="47"/>
                    <a:pt x="21" y="46"/>
                    <a:pt x="22" y="45"/>
                  </a:cubicBezTo>
                  <a:cubicBezTo>
                    <a:pt x="23" y="44"/>
                    <a:pt x="23" y="42"/>
                    <a:pt x="23" y="40"/>
                  </a:cubicBezTo>
                  <a:cubicBezTo>
                    <a:pt x="24" y="38"/>
                    <a:pt x="24" y="36"/>
                    <a:pt x="24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Freeform 29">
              <a:extLst>
                <a:ext uri="{FF2B5EF4-FFF2-40B4-BE49-F238E27FC236}">
                  <a16:creationId xmlns:a16="http://schemas.microsoft.com/office/drawing/2014/main" id="{D9797D15-E17E-B24F-5ABD-6B5E56BEA5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6" y="330"/>
              <a:ext cx="29" cy="35"/>
            </a:xfrm>
            <a:custGeom>
              <a:avLst/>
              <a:gdLst>
                <a:gd name="T0" fmla="*/ 13 w 29"/>
                <a:gd name="T1" fmla="*/ 35 h 35"/>
                <a:gd name="T2" fmla="*/ 0 w 29"/>
                <a:gd name="T3" fmla="*/ 0 h 35"/>
                <a:gd name="T4" fmla="*/ 4 w 29"/>
                <a:gd name="T5" fmla="*/ 0 h 35"/>
                <a:gd name="T6" fmla="*/ 14 w 29"/>
                <a:gd name="T7" fmla="*/ 30 h 35"/>
                <a:gd name="T8" fmla="*/ 24 w 29"/>
                <a:gd name="T9" fmla="*/ 0 h 35"/>
                <a:gd name="T10" fmla="*/ 29 w 29"/>
                <a:gd name="T11" fmla="*/ 0 h 35"/>
                <a:gd name="T12" fmla="*/ 16 w 29"/>
                <a:gd name="T13" fmla="*/ 35 h 35"/>
                <a:gd name="T14" fmla="*/ 13 w 29"/>
                <a:gd name="T15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5">
                  <a:moveTo>
                    <a:pt x="13" y="35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14" y="3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16" y="35"/>
                  </a:lnTo>
                  <a:lnTo>
                    <a:pt x="13" y="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" name="Freeform 30">
              <a:extLst>
                <a:ext uri="{FF2B5EF4-FFF2-40B4-BE49-F238E27FC236}">
                  <a16:creationId xmlns:a16="http://schemas.microsoft.com/office/drawing/2014/main" id="{6C08804A-FA0E-15A9-79D0-864700F4193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896" y="329"/>
              <a:ext cx="27" cy="36"/>
            </a:xfrm>
            <a:custGeom>
              <a:avLst/>
              <a:gdLst>
                <a:gd name="T0" fmla="*/ 24 w 28"/>
                <a:gd name="T1" fmla="*/ 33 h 37"/>
                <a:gd name="T2" fmla="*/ 19 w 28"/>
                <a:gd name="T3" fmla="*/ 36 h 37"/>
                <a:gd name="T4" fmla="*/ 13 w 28"/>
                <a:gd name="T5" fmla="*/ 37 h 37"/>
                <a:gd name="T6" fmla="*/ 7 w 28"/>
                <a:gd name="T7" fmla="*/ 36 h 37"/>
                <a:gd name="T8" fmla="*/ 3 w 28"/>
                <a:gd name="T9" fmla="*/ 34 h 37"/>
                <a:gd name="T10" fmla="*/ 1 w 28"/>
                <a:gd name="T11" fmla="*/ 31 h 37"/>
                <a:gd name="T12" fmla="*/ 0 w 28"/>
                <a:gd name="T13" fmla="*/ 27 h 37"/>
                <a:gd name="T14" fmla="*/ 3 w 28"/>
                <a:gd name="T15" fmla="*/ 19 h 37"/>
                <a:gd name="T16" fmla="*/ 13 w 28"/>
                <a:gd name="T17" fmla="*/ 16 h 37"/>
                <a:gd name="T18" fmla="*/ 24 w 28"/>
                <a:gd name="T19" fmla="*/ 16 h 37"/>
                <a:gd name="T20" fmla="*/ 24 w 28"/>
                <a:gd name="T21" fmla="*/ 12 h 37"/>
                <a:gd name="T22" fmla="*/ 22 w 28"/>
                <a:gd name="T23" fmla="*/ 6 h 37"/>
                <a:gd name="T24" fmla="*/ 14 w 28"/>
                <a:gd name="T25" fmla="*/ 4 h 37"/>
                <a:gd name="T26" fmla="*/ 8 w 28"/>
                <a:gd name="T27" fmla="*/ 5 h 37"/>
                <a:gd name="T28" fmla="*/ 4 w 28"/>
                <a:gd name="T29" fmla="*/ 8 h 37"/>
                <a:gd name="T30" fmla="*/ 1 w 28"/>
                <a:gd name="T31" fmla="*/ 6 h 37"/>
                <a:gd name="T32" fmla="*/ 7 w 28"/>
                <a:gd name="T33" fmla="*/ 1 h 37"/>
                <a:gd name="T34" fmla="*/ 14 w 28"/>
                <a:gd name="T35" fmla="*/ 0 h 37"/>
                <a:gd name="T36" fmla="*/ 25 w 28"/>
                <a:gd name="T37" fmla="*/ 3 h 37"/>
                <a:gd name="T38" fmla="*/ 28 w 28"/>
                <a:gd name="T39" fmla="*/ 12 h 37"/>
                <a:gd name="T40" fmla="*/ 28 w 28"/>
                <a:gd name="T41" fmla="*/ 37 h 37"/>
                <a:gd name="T42" fmla="*/ 24 w 28"/>
                <a:gd name="T43" fmla="*/ 37 h 37"/>
                <a:gd name="T44" fmla="*/ 24 w 28"/>
                <a:gd name="T45" fmla="*/ 33 h 37"/>
                <a:gd name="T46" fmla="*/ 13 w 28"/>
                <a:gd name="T47" fmla="*/ 19 h 37"/>
                <a:gd name="T48" fmla="*/ 4 w 28"/>
                <a:gd name="T49" fmla="*/ 27 h 37"/>
                <a:gd name="T50" fmla="*/ 6 w 28"/>
                <a:gd name="T51" fmla="*/ 32 h 37"/>
                <a:gd name="T52" fmla="*/ 13 w 28"/>
                <a:gd name="T53" fmla="*/ 34 h 37"/>
                <a:gd name="T54" fmla="*/ 18 w 28"/>
                <a:gd name="T55" fmla="*/ 33 h 37"/>
                <a:gd name="T56" fmla="*/ 22 w 28"/>
                <a:gd name="T57" fmla="*/ 31 h 37"/>
                <a:gd name="T58" fmla="*/ 24 w 28"/>
                <a:gd name="T59" fmla="*/ 24 h 37"/>
                <a:gd name="T60" fmla="*/ 24 w 28"/>
                <a:gd name="T61" fmla="*/ 19 h 37"/>
                <a:gd name="T62" fmla="*/ 13 w 28"/>
                <a:gd name="T6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8" h="37">
                  <a:moveTo>
                    <a:pt x="24" y="33"/>
                  </a:moveTo>
                  <a:cubicBezTo>
                    <a:pt x="23" y="35"/>
                    <a:pt x="21" y="36"/>
                    <a:pt x="19" y="36"/>
                  </a:cubicBezTo>
                  <a:cubicBezTo>
                    <a:pt x="18" y="37"/>
                    <a:pt x="16" y="37"/>
                    <a:pt x="13" y="37"/>
                  </a:cubicBezTo>
                  <a:cubicBezTo>
                    <a:pt x="11" y="37"/>
                    <a:pt x="8" y="37"/>
                    <a:pt x="7" y="36"/>
                  </a:cubicBezTo>
                  <a:cubicBezTo>
                    <a:pt x="5" y="36"/>
                    <a:pt x="4" y="35"/>
                    <a:pt x="3" y="34"/>
                  </a:cubicBezTo>
                  <a:cubicBezTo>
                    <a:pt x="2" y="33"/>
                    <a:pt x="1" y="32"/>
                    <a:pt x="1" y="31"/>
                  </a:cubicBezTo>
                  <a:cubicBezTo>
                    <a:pt x="0" y="29"/>
                    <a:pt x="0" y="28"/>
                    <a:pt x="0" y="27"/>
                  </a:cubicBezTo>
                  <a:cubicBezTo>
                    <a:pt x="0" y="23"/>
                    <a:pt x="1" y="21"/>
                    <a:pt x="3" y="19"/>
                  </a:cubicBezTo>
                  <a:cubicBezTo>
                    <a:pt x="6" y="17"/>
                    <a:pt x="9" y="16"/>
                    <a:pt x="13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9"/>
                    <a:pt x="23" y="7"/>
                    <a:pt x="22" y="6"/>
                  </a:cubicBezTo>
                  <a:cubicBezTo>
                    <a:pt x="20" y="4"/>
                    <a:pt x="18" y="4"/>
                    <a:pt x="14" y="4"/>
                  </a:cubicBezTo>
                  <a:cubicBezTo>
                    <a:pt x="11" y="4"/>
                    <a:pt x="9" y="4"/>
                    <a:pt x="8" y="5"/>
                  </a:cubicBezTo>
                  <a:cubicBezTo>
                    <a:pt x="7" y="5"/>
                    <a:pt x="5" y="6"/>
                    <a:pt x="4" y="8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3" y="4"/>
                    <a:pt x="5" y="2"/>
                    <a:pt x="7" y="1"/>
                  </a:cubicBezTo>
                  <a:cubicBezTo>
                    <a:pt x="9" y="1"/>
                    <a:pt x="11" y="0"/>
                    <a:pt x="14" y="0"/>
                  </a:cubicBezTo>
                  <a:cubicBezTo>
                    <a:pt x="19" y="0"/>
                    <a:pt x="22" y="1"/>
                    <a:pt x="25" y="3"/>
                  </a:cubicBezTo>
                  <a:cubicBezTo>
                    <a:pt x="27" y="5"/>
                    <a:pt x="28" y="8"/>
                    <a:pt x="28" y="12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4" y="37"/>
                    <a:pt x="24" y="37"/>
                    <a:pt x="24" y="37"/>
                  </a:cubicBezTo>
                  <a:lnTo>
                    <a:pt x="24" y="33"/>
                  </a:lnTo>
                  <a:close/>
                  <a:moveTo>
                    <a:pt x="13" y="19"/>
                  </a:moveTo>
                  <a:cubicBezTo>
                    <a:pt x="7" y="19"/>
                    <a:pt x="4" y="22"/>
                    <a:pt x="4" y="27"/>
                  </a:cubicBezTo>
                  <a:cubicBezTo>
                    <a:pt x="4" y="29"/>
                    <a:pt x="5" y="31"/>
                    <a:pt x="6" y="32"/>
                  </a:cubicBezTo>
                  <a:cubicBezTo>
                    <a:pt x="8" y="33"/>
                    <a:pt x="10" y="34"/>
                    <a:pt x="13" y="34"/>
                  </a:cubicBezTo>
                  <a:cubicBezTo>
                    <a:pt x="15" y="34"/>
                    <a:pt x="16" y="33"/>
                    <a:pt x="18" y="33"/>
                  </a:cubicBezTo>
                  <a:cubicBezTo>
                    <a:pt x="19" y="33"/>
                    <a:pt x="21" y="32"/>
                    <a:pt x="22" y="31"/>
                  </a:cubicBezTo>
                  <a:cubicBezTo>
                    <a:pt x="23" y="30"/>
                    <a:pt x="24" y="27"/>
                    <a:pt x="24" y="24"/>
                  </a:cubicBezTo>
                  <a:cubicBezTo>
                    <a:pt x="24" y="19"/>
                    <a:pt x="24" y="19"/>
                    <a:pt x="24" y="19"/>
                  </a:cubicBezTo>
                  <a:lnTo>
                    <a:pt x="13" y="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Freeform 31">
              <a:extLst>
                <a:ext uri="{FF2B5EF4-FFF2-40B4-BE49-F238E27FC236}">
                  <a16:creationId xmlns:a16="http://schemas.microsoft.com/office/drawing/2014/main" id="{B97D3A01-64DB-E1DC-6DCF-F11BA7977E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34" y="329"/>
              <a:ext cx="27" cy="36"/>
            </a:xfrm>
            <a:custGeom>
              <a:avLst/>
              <a:gdLst>
                <a:gd name="T0" fmla="*/ 24 w 28"/>
                <a:gd name="T1" fmla="*/ 14 h 37"/>
                <a:gd name="T2" fmla="*/ 21 w 28"/>
                <a:gd name="T3" fmla="*/ 6 h 37"/>
                <a:gd name="T4" fmla="*/ 14 w 28"/>
                <a:gd name="T5" fmla="*/ 4 h 37"/>
                <a:gd name="T6" fmla="*/ 6 w 28"/>
                <a:gd name="T7" fmla="*/ 6 h 37"/>
                <a:gd name="T8" fmla="*/ 4 w 28"/>
                <a:gd name="T9" fmla="*/ 14 h 37"/>
                <a:gd name="T10" fmla="*/ 4 w 28"/>
                <a:gd name="T11" fmla="*/ 37 h 37"/>
                <a:gd name="T12" fmla="*/ 0 w 28"/>
                <a:gd name="T13" fmla="*/ 37 h 37"/>
                <a:gd name="T14" fmla="*/ 0 w 28"/>
                <a:gd name="T15" fmla="*/ 1 h 37"/>
                <a:gd name="T16" fmla="*/ 4 w 28"/>
                <a:gd name="T17" fmla="*/ 1 h 37"/>
                <a:gd name="T18" fmla="*/ 4 w 28"/>
                <a:gd name="T19" fmla="*/ 5 h 37"/>
                <a:gd name="T20" fmla="*/ 14 w 28"/>
                <a:gd name="T21" fmla="*/ 0 h 37"/>
                <a:gd name="T22" fmla="*/ 24 w 28"/>
                <a:gd name="T23" fmla="*/ 4 h 37"/>
                <a:gd name="T24" fmla="*/ 28 w 28"/>
                <a:gd name="T25" fmla="*/ 14 h 37"/>
                <a:gd name="T26" fmla="*/ 28 w 28"/>
                <a:gd name="T27" fmla="*/ 37 h 37"/>
                <a:gd name="T28" fmla="*/ 24 w 28"/>
                <a:gd name="T29" fmla="*/ 37 h 37"/>
                <a:gd name="T30" fmla="*/ 24 w 28"/>
                <a:gd name="T31" fmla="*/ 1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37">
                  <a:moveTo>
                    <a:pt x="24" y="14"/>
                  </a:moveTo>
                  <a:cubicBezTo>
                    <a:pt x="24" y="11"/>
                    <a:pt x="23" y="8"/>
                    <a:pt x="21" y="6"/>
                  </a:cubicBezTo>
                  <a:cubicBezTo>
                    <a:pt x="20" y="5"/>
                    <a:pt x="17" y="4"/>
                    <a:pt x="14" y="4"/>
                  </a:cubicBezTo>
                  <a:cubicBezTo>
                    <a:pt x="11" y="4"/>
                    <a:pt x="8" y="5"/>
                    <a:pt x="6" y="6"/>
                  </a:cubicBezTo>
                  <a:cubicBezTo>
                    <a:pt x="5" y="8"/>
                    <a:pt x="4" y="11"/>
                    <a:pt x="4" y="14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" y="2"/>
                    <a:pt x="10" y="0"/>
                    <a:pt x="14" y="0"/>
                  </a:cubicBezTo>
                  <a:cubicBezTo>
                    <a:pt x="18" y="0"/>
                    <a:pt x="22" y="1"/>
                    <a:pt x="24" y="4"/>
                  </a:cubicBezTo>
                  <a:cubicBezTo>
                    <a:pt x="26" y="6"/>
                    <a:pt x="28" y="9"/>
                    <a:pt x="28" y="14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4" y="37"/>
                    <a:pt x="24" y="37"/>
                    <a:pt x="24" y="37"/>
                  </a:cubicBezTo>
                  <a:lnTo>
                    <a:pt x="24" y="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Freeform 32">
              <a:extLst>
                <a:ext uri="{FF2B5EF4-FFF2-40B4-BE49-F238E27FC236}">
                  <a16:creationId xmlns:a16="http://schemas.microsoft.com/office/drawing/2014/main" id="{E7DE68CC-72E4-4829-9A44-54A49F4A1C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69" y="329"/>
              <a:ext cx="27" cy="36"/>
            </a:xfrm>
            <a:custGeom>
              <a:avLst/>
              <a:gdLst>
                <a:gd name="T0" fmla="*/ 28 w 28"/>
                <a:gd name="T1" fmla="*/ 31 h 37"/>
                <a:gd name="T2" fmla="*/ 23 w 28"/>
                <a:gd name="T3" fmla="*/ 36 h 37"/>
                <a:gd name="T4" fmla="*/ 16 w 28"/>
                <a:gd name="T5" fmla="*/ 37 h 37"/>
                <a:gd name="T6" fmla="*/ 10 w 28"/>
                <a:gd name="T7" fmla="*/ 36 h 37"/>
                <a:gd name="T8" fmla="*/ 5 w 28"/>
                <a:gd name="T9" fmla="*/ 32 h 37"/>
                <a:gd name="T10" fmla="*/ 2 w 28"/>
                <a:gd name="T11" fmla="*/ 26 h 37"/>
                <a:gd name="T12" fmla="*/ 0 w 28"/>
                <a:gd name="T13" fmla="*/ 19 h 37"/>
                <a:gd name="T14" fmla="*/ 2 w 28"/>
                <a:gd name="T15" fmla="*/ 11 h 37"/>
                <a:gd name="T16" fmla="*/ 5 w 28"/>
                <a:gd name="T17" fmla="*/ 5 h 37"/>
                <a:gd name="T18" fmla="*/ 10 w 28"/>
                <a:gd name="T19" fmla="*/ 1 h 37"/>
                <a:gd name="T20" fmla="*/ 16 w 28"/>
                <a:gd name="T21" fmla="*/ 0 h 37"/>
                <a:gd name="T22" fmla="*/ 23 w 28"/>
                <a:gd name="T23" fmla="*/ 1 h 37"/>
                <a:gd name="T24" fmla="*/ 28 w 28"/>
                <a:gd name="T25" fmla="*/ 6 h 37"/>
                <a:gd name="T26" fmla="*/ 25 w 28"/>
                <a:gd name="T27" fmla="*/ 8 h 37"/>
                <a:gd name="T28" fmla="*/ 21 w 28"/>
                <a:gd name="T29" fmla="*/ 5 h 37"/>
                <a:gd name="T30" fmla="*/ 16 w 28"/>
                <a:gd name="T31" fmla="*/ 4 h 37"/>
                <a:gd name="T32" fmla="*/ 7 w 28"/>
                <a:gd name="T33" fmla="*/ 8 h 37"/>
                <a:gd name="T34" fmla="*/ 5 w 28"/>
                <a:gd name="T35" fmla="*/ 13 h 37"/>
                <a:gd name="T36" fmla="*/ 4 w 28"/>
                <a:gd name="T37" fmla="*/ 19 h 37"/>
                <a:gd name="T38" fmla="*/ 5 w 28"/>
                <a:gd name="T39" fmla="*/ 25 h 37"/>
                <a:gd name="T40" fmla="*/ 7 w 28"/>
                <a:gd name="T41" fmla="*/ 29 h 37"/>
                <a:gd name="T42" fmla="*/ 16 w 28"/>
                <a:gd name="T43" fmla="*/ 34 h 37"/>
                <a:gd name="T44" fmla="*/ 21 w 28"/>
                <a:gd name="T45" fmla="*/ 33 h 37"/>
                <a:gd name="T46" fmla="*/ 25 w 28"/>
                <a:gd name="T47" fmla="*/ 29 h 37"/>
                <a:gd name="T48" fmla="*/ 28 w 28"/>
                <a:gd name="T4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" h="37">
                  <a:moveTo>
                    <a:pt x="28" y="31"/>
                  </a:moveTo>
                  <a:cubicBezTo>
                    <a:pt x="26" y="34"/>
                    <a:pt x="24" y="35"/>
                    <a:pt x="23" y="36"/>
                  </a:cubicBezTo>
                  <a:cubicBezTo>
                    <a:pt x="21" y="37"/>
                    <a:pt x="19" y="37"/>
                    <a:pt x="16" y="37"/>
                  </a:cubicBezTo>
                  <a:cubicBezTo>
                    <a:pt x="14" y="37"/>
                    <a:pt x="12" y="37"/>
                    <a:pt x="10" y="36"/>
                  </a:cubicBezTo>
                  <a:cubicBezTo>
                    <a:pt x="8" y="35"/>
                    <a:pt x="6" y="34"/>
                    <a:pt x="5" y="32"/>
                  </a:cubicBezTo>
                  <a:cubicBezTo>
                    <a:pt x="3" y="30"/>
                    <a:pt x="2" y="29"/>
                    <a:pt x="2" y="26"/>
                  </a:cubicBezTo>
                  <a:cubicBezTo>
                    <a:pt x="1" y="24"/>
                    <a:pt x="0" y="21"/>
                    <a:pt x="0" y="19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9"/>
                    <a:pt x="3" y="7"/>
                    <a:pt x="5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6" y="0"/>
                  </a:cubicBezTo>
                  <a:cubicBezTo>
                    <a:pt x="19" y="0"/>
                    <a:pt x="21" y="1"/>
                    <a:pt x="23" y="1"/>
                  </a:cubicBezTo>
                  <a:cubicBezTo>
                    <a:pt x="24" y="2"/>
                    <a:pt x="26" y="4"/>
                    <a:pt x="28" y="6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6"/>
                    <a:pt x="22" y="5"/>
                    <a:pt x="21" y="5"/>
                  </a:cubicBezTo>
                  <a:cubicBezTo>
                    <a:pt x="20" y="4"/>
                    <a:pt x="18" y="4"/>
                    <a:pt x="16" y="4"/>
                  </a:cubicBezTo>
                  <a:cubicBezTo>
                    <a:pt x="12" y="4"/>
                    <a:pt x="9" y="5"/>
                    <a:pt x="7" y="8"/>
                  </a:cubicBezTo>
                  <a:cubicBezTo>
                    <a:pt x="6" y="10"/>
                    <a:pt x="5" y="11"/>
                    <a:pt x="5" y="13"/>
                  </a:cubicBezTo>
                  <a:cubicBezTo>
                    <a:pt x="4" y="14"/>
                    <a:pt x="4" y="16"/>
                    <a:pt x="4" y="19"/>
                  </a:cubicBezTo>
                  <a:cubicBezTo>
                    <a:pt x="4" y="21"/>
                    <a:pt x="4" y="23"/>
                    <a:pt x="5" y="25"/>
                  </a:cubicBezTo>
                  <a:cubicBezTo>
                    <a:pt x="5" y="26"/>
                    <a:pt x="6" y="28"/>
                    <a:pt x="7" y="29"/>
                  </a:cubicBezTo>
                  <a:cubicBezTo>
                    <a:pt x="9" y="32"/>
                    <a:pt x="12" y="34"/>
                    <a:pt x="16" y="34"/>
                  </a:cubicBezTo>
                  <a:cubicBezTo>
                    <a:pt x="18" y="34"/>
                    <a:pt x="20" y="33"/>
                    <a:pt x="21" y="33"/>
                  </a:cubicBezTo>
                  <a:cubicBezTo>
                    <a:pt x="22" y="32"/>
                    <a:pt x="24" y="31"/>
                    <a:pt x="25" y="29"/>
                  </a:cubicBezTo>
                  <a:lnTo>
                    <a:pt x="28" y="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Freeform 33">
              <a:extLst>
                <a:ext uri="{FF2B5EF4-FFF2-40B4-BE49-F238E27FC236}">
                  <a16:creationId xmlns:a16="http://schemas.microsoft.com/office/drawing/2014/main" id="{77D4E314-F36D-4DCD-E1C3-F6F1B2A681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00" y="329"/>
              <a:ext cx="28" cy="36"/>
            </a:xfrm>
            <a:custGeom>
              <a:avLst/>
              <a:gdLst>
                <a:gd name="T0" fmla="*/ 4 w 28"/>
                <a:gd name="T1" fmla="*/ 19 h 37"/>
                <a:gd name="T2" fmla="*/ 6 w 28"/>
                <a:gd name="T3" fmla="*/ 30 h 37"/>
                <a:gd name="T4" fmla="*/ 15 w 28"/>
                <a:gd name="T5" fmla="*/ 34 h 37"/>
                <a:gd name="T6" fmla="*/ 21 w 28"/>
                <a:gd name="T7" fmla="*/ 33 h 37"/>
                <a:gd name="T8" fmla="*/ 25 w 28"/>
                <a:gd name="T9" fmla="*/ 29 h 37"/>
                <a:gd name="T10" fmla="*/ 28 w 28"/>
                <a:gd name="T11" fmla="*/ 31 h 37"/>
                <a:gd name="T12" fmla="*/ 25 w 28"/>
                <a:gd name="T13" fmla="*/ 34 h 37"/>
                <a:gd name="T14" fmla="*/ 22 w 28"/>
                <a:gd name="T15" fmla="*/ 36 h 37"/>
                <a:gd name="T16" fmla="*/ 19 w 28"/>
                <a:gd name="T17" fmla="*/ 37 h 37"/>
                <a:gd name="T18" fmla="*/ 15 w 28"/>
                <a:gd name="T19" fmla="*/ 37 h 37"/>
                <a:gd name="T20" fmla="*/ 4 w 28"/>
                <a:gd name="T21" fmla="*/ 32 h 37"/>
                <a:gd name="T22" fmla="*/ 0 w 28"/>
                <a:gd name="T23" fmla="*/ 19 h 37"/>
                <a:gd name="T24" fmla="*/ 4 w 28"/>
                <a:gd name="T25" fmla="*/ 5 h 37"/>
                <a:gd name="T26" fmla="*/ 14 w 28"/>
                <a:gd name="T27" fmla="*/ 0 h 37"/>
                <a:gd name="T28" fmla="*/ 25 w 28"/>
                <a:gd name="T29" fmla="*/ 5 h 37"/>
                <a:gd name="T30" fmla="*/ 28 w 28"/>
                <a:gd name="T31" fmla="*/ 18 h 37"/>
                <a:gd name="T32" fmla="*/ 28 w 28"/>
                <a:gd name="T33" fmla="*/ 19 h 37"/>
                <a:gd name="T34" fmla="*/ 4 w 28"/>
                <a:gd name="T35" fmla="*/ 19 h 37"/>
                <a:gd name="T36" fmla="*/ 25 w 28"/>
                <a:gd name="T37" fmla="*/ 16 h 37"/>
                <a:gd name="T38" fmla="*/ 25 w 28"/>
                <a:gd name="T39" fmla="*/ 14 h 37"/>
                <a:gd name="T40" fmla="*/ 24 w 28"/>
                <a:gd name="T41" fmla="*/ 13 h 37"/>
                <a:gd name="T42" fmla="*/ 24 w 28"/>
                <a:gd name="T43" fmla="*/ 11 h 37"/>
                <a:gd name="T44" fmla="*/ 23 w 28"/>
                <a:gd name="T45" fmla="*/ 10 h 37"/>
                <a:gd name="T46" fmla="*/ 20 w 28"/>
                <a:gd name="T47" fmla="*/ 5 h 37"/>
                <a:gd name="T48" fmla="*/ 14 w 28"/>
                <a:gd name="T49" fmla="*/ 4 h 37"/>
                <a:gd name="T50" fmla="*/ 8 w 28"/>
                <a:gd name="T51" fmla="*/ 5 h 37"/>
                <a:gd name="T52" fmla="*/ 5 w 28"/>
                <a:gd name="T53" fmla="*/ 10 h 37"/>
                <a:gd name="T54" fmla="*/ 4 w 28"/>
                <a:gd name="T55" fmla="*/ 11 h 37"/>
                <a:gd name="T56" fmla="*/ 4 w 28"/>
                <a:gd name="T57" fmla="*/ 13 h 37"/>
                <a:gd name="T58" fmla="*/ 4 w 28"/>
                <a:gd name="T59" fmla="*/ 14 h 37"/>
                <a:gd name="T60" fmla="*/ 4 w 28"/>
                <a:gd name="T61" fmla="*/ 16 h 37"/>
                <a:gd name="T62" fmla="*/ 25 w 28"/>
                <a:gd name="T63" fmla="*/ 1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8" h="37">
                  <a:moveTo>
                    <a:pt x="4" y="19"/>
                  </a:moveTo>
                  <a:cubicBezTo>
                    <a:pt x="4" y="24"/>
                    <a:pt x="5" y="28"/>
                    <a:pt x="6" y="30"/>
                  </a:cubicBezTo>
                  <a:cubicBezTo>
                    <a:pt x="8" y="32"/>
                    <a:pt x="11" y="34"/>
                    <a:pt x="15" y="34"/>
                  </a:cubicBezTo>
                  <a:cubicBezTo>
                    <a:pt x="17" y="34"/>
                    <a:pt x="19" y="33"/>
                    <a:pt x="21" y="33"/>
                  </a:cubicBezTo>
                  <a:cubicBezTo>
                    <a:pt x="22" y="32"/>
                    <a:pt x="24" y="31"/>
                    <a:pt x="25" y="29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7" y="32"/>
                    <a:pt x="26" y="33"/>
                    <a:pt x="25" y="34"/>
                  </a:cubicBezTo>
                  <a:cubicBezTo>
                    <a:pt x="24" y="35"/>
                    <a:pt x="23" y="35"/>
                    <a:pt x="22" y="36"/>
                  </a:cubicBezTo>
                  <a:cubicBezTo>
                    <a:pt x="21" y="36"/>
                    <a:pt x="20" y="36"/>
                    <a:pt x="19" y="37"/>
                  </a:cubicBezTo>
                  <a:cubicBezTo>
                    <a:pt x="18" y="37"/>
                    <a:pt x="16" y="37"/>
                    <a:pt x="15" y="37"/>
                  </a:cubicBezTo>
                  <a:cubicBezTo>
                    <a:pt x="10" y="37"/>
                    <a:pt x="6" y="35"/>
                    <a:pt x="4" y="32"/>
                  </a:cubicBezTo>
                  <a:cubicBezTo>
                    <a:pt x="1" y="29"/>
                    <a:pt x="0" y="25"/>
                    <a:pt x="0" y="19"/>
                  </a:cubicBezTo>
                  <a:cubicBezTo>
                    <a:pt x="0" y="13"/>
                    <a:pt x="1" y="8"/>
                    <a:pt x="4" y="5"/>
                  </a:cubicBezTo>
                  <a:cubicBezTo>
                    <a:pt x="6" y="2"/>
                    <a:pt x="10" y="0"/>
                    <a:pt x="14" y="0"/>
                  </a:cubicBezTo>
                  <a:cubicBezTo>
                    <a:pt x="19" y="0"/>
                    <a:pt x="22" y="2"/>
                    <a:pt x="25" y="5"/>
                  </a:cubicBezTo>
                  <a:cubicBezTo>
                    <a:pt x="27" y="8"/>
                    <a:pt x="28" y="12"/>
                    <a:pt x="28" y="18"/>
                  </a:cubicBezTo>
                  <a:cubicBezTo>
                    <a:pt x="28" y="19"/>
                    <a:pt x="28" y="19"/>
                    <a:pt x="28" y="19"/>
                  </a:cubicBezTo>
                  <a:lnTo>
                    <a:pt x="4" y="19"/>
                  </a:lnTo>
                  <a:close/>
                  <a:moveTo>
                    <a:pt x="25" y="16"/>
                  </a:moveTo>
                  <a:cubicBezTo>
                    <a:pt x="25" y="16"/>
                    <a:pt x="25" y="15"/>
                    <a:pt x="25" y="14"/>
                  </a:cubicBezTo>
                  <a:cubicBezTo>
                    <a:pt x="24" y="14"/>
                    <a:pt x="24" y="13"/>
                    <a:pt x="24" y="13"/>
                  </a:cubicBezTo>
                  <a:cubicBezTo>
                    <a:pt x="24" y="12"/>
                    <a:pt x="24" y="12"/>
                    <a:pt x="24" y="11"/>
                  </a:cubicBezTo>
                  <a:cubicBezTo>
                    <a:pt x="24" y="11"/>
                    <a:pt x="24" y="10"/>
                    <a:pt x="23" y="10"/>
                  </a:cubicBezTo>
                  <a:cubicBezTo>
                    <a:pt x="23" y="8"/>
                    <a:pt x="21" y="6"/>
                    <a:pt x="20" y="5"/>
                  </a:cubicBezTo>
                  <a:cubicBezTo>
                    <a:pt x="18" y="4"/>
                    <a:pt x="16" y="4"/>
                    <a:pt x="14" y="4"/>
                  </a:cubicBezTo>
                  <a:cubicBezTo>
                    <a:pt x="12" y="4"/>
                    <a:pt x="10" y="4"/>
                    <a:pt x="8" y="5"/>
                  </a:cubicBezTo>
                  <a:cubicBezTo>
                    <a:pt x="7" y="6"/>
                    <a:pt x="6" y="8"/>
                    <a:pt x="5" y="10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4" y="12"/>
                    <a:pt x="4" y="13"/>
                  </a:cubicBezTo>
                  <a:cubicBezTo>
                    <a:pt x="4" y="13"/>
                    <a:pt x="4" y="14"/>
                    <a:pt x="4" y="14"/>
                  </a:cubicBezTo>
                  <a:cubicBezTo>
                    <a:pt x="4" y="15"/>
                    <a:pt x="4" y="15"/>
                    <a:pt x="4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Freeform 34">
              <a:extLst>
                <a:ext uri="{FF2B5EF4-FFF2-40B4-BE49-F238E27FC236}">
                  <a16:creationId xmlns:a16="http://schemas.microsoft.com/office/drawing/2014/main" id="{BAD6F831-4491-7356-1AD9-7C632DB2C1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35" y="314"/>
              <a:ext cx="26" cy="51"/>
            </a:xfrm>
            <a:custGeom>
              <a:avLst/>
              <a:gdLst>
                <a:gd name="T0" fmla="*/ 24 w 27"/>
                <a:gd name="T1" fmla="*/ 48 h 53"/>
                <a:gd name="T2" fmla="*/ 19 w 27"/>
                <a:gd name="T3" fmla="*/ 52 h 53"/>
                <a:gd name="T4" fmla="*/ 13 w 27"/>
                <a:gd name="T5" fmla="*/ 53 h 53"/>
                <a:gd name="T6" fmla="*/ 8 w 27"/>
                <a:gd name="T7" fmla="*/ 52 h 53"/>
                <a:gd name="T8" fmla="*/ 4 w 27"/>
                <a:gd name="T9" fmla="*/ 50 h 53"/>
                <a:gd name="T10" fmla="*/ 1 w 27"/>
                <a:gd name="T11" fmla="*/ 43 h 53"/>
                <a:gd name="T12" fmla="*/ 0 w 27"/>
                <a:gd name="T13" fmla="*/ 35 h 53"/>
                <a:gd name="T14" fmla="*/ 1 w 27"/>
                <a:gd name="T15" fmla="*/ 26 h 53"/>
                <a:gd name="T16" fmla="*/ 4 w 27"/>
                <a:gd name="T17" fmla="*/ 19 h 53"/>
                <a:gd name="T18" fmla="*/ 8 w 27"/>
                <a:gd name="T19" fmla="*/ 17 h 53"/>
                <a:gd name="T20" fmla="*/ 13 w 27"/>
                <a:gd name="T21" fmla="*/ 16 h 53"/>
                <a:gd name="T22" fmla="*/ 19 w 27"/>
                <a:gd name="T23" fmla="*/ 17 h 53"/>
                <a:gd name="T24" fmla="*/ 24 w 27"/>
                <a:gd name="T25" fmla="*/ 21 h 53"/>
                <a:gd name="T26" fmla="*/ 24 w 27"/>
                <a:gd name="T27" fmla="*/ 0 h 53"/>
                <a:gd name="T28" fmla="*/ 27 w 27"/>
                <a:gd name="T29" fmla="*/ 0 h 53"/>
                <a:gd name="T30" fmla="*/ 27 w 27"/>
                <a:gd name="T31" fmla="*/ 53 h 53"/>
                <a:gd name="T32" fmla="*/ 24 w 27"/>
                <a:gd name="T33" fmla="*/ 53 h 53"/>
                <a:gd name="T34" fmla="*/ 24 w 27"/>
                <a:gd name="T35" fmla="*/ 48 h 53"/>
                <a:gd name="T36" fmla="*/ 24 w 27"/>
                <a:gd name="T37" fmla="*/ 35 h 53"/>
                <a:gd name="T38" fmla="*/ 23 w 27"/>
                <a:gd name="T39" fmla="*/ 29 h 53"/>
                <a:gd name="T40" fmla="*/ 22 w 27"/>
                <a:gd name="T41" fmla="*/ 24 h 53"/>
                <a:gd name="T42" fmla="*/ 19 w 27"/>
                <a:gd name="T43" fmla="*/ 21 h 53"/>
                <a:gd name="T44" fmla="*/ 14 w 27"/>
                <a:gd name="T45" fmla="*/ 20 h 53"/>
                <a:gd name="T46" fmla="*/ 8 w 27"/>
                <a:gd name="T47" fmla="*/ 21 h 53"/>
                <a:gd name="T48" fmla="*/ 5 w 27"/>
                <a:gd name="T49" fmla="*/ 24 h 53"/>
                <a:gd name="T50" fmla="*/ 4 w 27"/>
                <a:gd name="T51" fmla="*/ 29 h 53"/>
                <a:gd name="T52" fmla="*/ 3 w 27"/>
                <a:gd name="T53" fmla="*/ 35 h 53"/>
                <a:gd name="T54" fmla="*/ 4 w 27"/>
                <a:gd name="T55" fmla="*/ 40 h 53"/>
                <a:gd name="T56" fmla="*/ 5 w 27"/>
                <a:gd name="T57" fmla="*/ 45 h 53"/>
                <a:gd name="T58" fmla="*/ 8 w 27"/>
                <a:gd name="T59" fmla="*/ 48 h 53"/>
                <a:gd name="T60" fmla="*/ 14 w 27"/>
                <a:gd name="T61" fmla="*/ 50 h 53"/>
                <a:gd name="T62" fmla="*/ 19 w 27"/>
                <a:gd name="T63" fmla="*/ 48 h 53"/>
                <a:gd name="T64" fmla="*/ 22 w 27"/>
                <a:gd name="T65" fmla="*/ 45 h 53"/>
                <a:gd name="T66" fmla="*/ 23 w 27"/>
                <a:gd name="T67" fmla="*/ 40 h 53"/>
                <a:gd name="T68" fmla="*/ 24 w 27"/>
                <a:gd name="T69" fmla="*/ 3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7" h="53">
                  <a:moveTo>
                    <a:pt x="24" y="48"/>
                  </a:moveTo>
                  <a:cubicBezTo>
                    <a:pt x="22" y="50"/>
                    <a:pt x="20" y="51"/>
                    <a:pt x="19" y="52"/>
                  </a:cubicBezTo>
                  <a:cubicBezTo>
                    <a:pt x="17" y="53"/>
                    <a:pt x="15" y="53"/>
                    <a:pt x="13" y="53"/>
                  </a:cubicBezTo>
                  <a:cubicBezTo>
                    <a:pt x="11" y="53"/>
                    <a:pt x="9" y="53"/>
                    <a:pt x="8" y="52"/>
                  </a:cubicBezTo>
                  <a:cubicBezTo>
                    <a:pt x="6" y="52"/>
                    <a:pt x="5" y="51"/>
                    <a:pt x="4" y="50"/>
                  </a:cubicBezTo>
                  <a:cubicBezTo>
                    <a:pt x="2" y="48"/>
                    <a:pt x="1" y="46"/>
                    <a:pt x="1" y="43"/>
                  </a:cubicBezTo>
                  <a:cubicBezTo>
                    <a:pt x="0" y="40"/>
                    <a:pt x="0" y="37"/>
                    <a:pt x="0" y="35"/>
                  </a:cubicBezTo>
                  <a:cubicBezTo>
                    <a:pt x="0" y="32"/>
                    <a:pt x="0" y="29"/>
                    <a:pt x="1" y="26"/>
                  </a:cubicBezTo>
                  <a:cubicBezTo>
                    <a:pt x="1" y="23"/>
                    <a:pt x="2" y="21"/>
                    <a:pt x="4" y="19"/>
                  </a:cubicBezTo>
                  <a:cubicBezTo>
                    <a:pt x="5" y="18"/>
                    <a:pt x="6" y="18"/>
                    <a:pt x="8" y="17"/>
                  </a:cubicBezTo>
                  <a:cubicBezTo>
                    <a:pt x="9" y="17"/>
                    <a:pt x="11" y="16"/>
                    <a:pt x="13" y="16"/>
                  </a:cubicBezTo>
                  <a:cubicBezTo>
                    <a:pt x="15" y="16"/>
                    <a:pt x="17" y="17"/>
                    <a:pt x="19" y="17"/>
                  </a:cubicBezTo>
                  <a:cubicBezTo>
                    <a:pt x="20" y="18"/>
                    <a:pt x="22" y="19"/>
                    <a:pt x="24" y="21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4" y="53"/>
                    <a:pt x="24" y="53"/>
                    <a:pt x="24" y="53"/>
                  </a:cubicBezTo>
                  <a:lnTo>
                    <a:pt x="24" y="48"/>
                  </a:lnTo>
                  <a:close/>
                  <a:moveTo>
                    <a:pt x="24" y="35"/>
                  </a:moveTo>
                  <a:cubicBezTo>
                    <a:pt x="24" y="33"/>
                    <a:pt x="24" y="31"/>
                    <a:pt x="23" y="29"/>
                  </a:cubicBezTo>
                  <a:cubicBezTo>
                    <a:pt x="23" y="27"/>
                    <a:pt x="23" y="26"/>
                    <a:pt x="22" y="24"/>
                  </a:cubicBezTo>
                  <a:cubicBezTo>
                    <a:pt x="21" y="23"/>
                    <a:pt x="20" y="22"/>
                    <a:pt x="19" y="21"/>
                  </a:cubicBezTo>
                  <a:cubicBezTo>
                    <a:pt x="17" y="20"/>
                    <a:pt x="16" y="20"/>
                    <a:pt x="14" y="20"/>
                  </a:cubicBezTo>
                  <a:cubicBezTo>
                    <a:pt x="11" y="20"/>
                    <a:pt x="10" y="20"/>
                    <a:pt x="8" y="21"/>
                  </a:cubicBezTo>
                  <a:cubicBezTo>
                    <a:pt x="7" y="22"/>
                    <a:pt x="6" y="23"/>
                    <a:pt x="5" y="24"/>
                  </a:cubicBezTo>
                  <a:cubicBezTo>
                    <a:pt x="4" y="26"/>
                    <a:pt x="4" y="27"/>
                    <a:pt x="4" y="29"/>
                  </a:cubicBezTo>
                  <a:cubicBezTo>
                    <a:pt x="4" y="31"/>
                    <a:pt x="3" y="33"/>
                    <a:pt x="3" y="35"/>
                  </a:cubicBezTo>
                  <a:cubicBezTo>
                    <a:pt x="3" y="36"/>
                    <a:pt x="4" y="38"/>
                    <a:pt x="4" y="40"/>
                  </a:cubicBezTo>
                  <a:cubicBezTo>
                    <a:pt x="4" y="42"/>
                    <a:pt x="4" y="44"/>
                    <a:pt x="5" y="45"/>
                  </a:cubicBezTo>
                  <a:cubicBezTo>
                    <a:pt x="6" y="46"/>
                    <a:pt x="7" y="47"/>
                    <a:pt x="8" y="48"/>
                  </a:cubicBezTo>
                  <a:cubicBezTo>
                    <a:pt x="10" y="49"/>
                    <a:pt x="11" y="50"/>
                    <a:pt x="14" y="50"/>
                  </a:cubicBezTo>
                  <a:cubicBezTo>
                    <a:pt x="16" y="50"/>
                    <a:pt x="17" y="49"/>
                    <a:pt x="19" y="48"/>
                  </a:cubicBezTo>
                  <a:cubicBezTo>
                    <a:pt x="20" y="47"/>
                    <a:pt x="21" y="46"/>
                    <a:pt x="22" y="45"/>
                  </a:cubicBezTo>
                  <a:cubicBezTo>
                    <a:pt x="23" y="44"/>
                    <a:pt x="23" y="42"/>
                    <a:pt x="23" y="40"/>
                  </a:cubicBezTo>
                  <a:cubicBezTo>
                    <a:pt x="24" y="38"/>
                    <a:pt x="24" y="36"/>
                    <a:pt x="24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Freeform 35">
              <a:extLst>
                <a:ext uri="{FF2B5EF4-FFF2-40B4-BE49-F238E27FC236}">
                  <a16:creationId xmlns:a16="http://schemas.microsoft.com/office/drawing/2014/main" id="{5511EA87-FE7F-EF29-DDB6-21BA8B4E14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89" y="314"/>
              <a:ext cx="31" cy="51"/>
            </a:xfrm>
            <a:custGeom>
              <a:avLst/>
              <a:gdLst>
                <a:gd name="T0" fmla="*/ 0 w 31"/>
                <a:gd name="T1" fmla="*/ 0 h 51"/>
                <a:gd name="T2" fmla="*/ 4 w 31"/>
                <a:gd name="T3" fmla="*/ 0 h 51"/>
                <a:gd name="T4" fmla="*/ 4 w 31"/>
                <a:gd name="T5" fmla="*/ 47 h 51"/>
                <a:gd name="T6" fmla="*/ 31 w 31"/>
                <a:gd name="T7" fmla="*/ 47 h 51"/>
                <a:gd name="T8" fmla="*/ 31 w 31"/>
                <a:gd name="T9" fmla="*/ 51 h 51"/>
                <a:gd name="T10" fmla="*/ 0 w 31"/>
                <a:gd name="T11" fmla="*/ 51 h 51"/>
                <a:gd name="T12" fmla="*/ 0 w 31"/>
                <a:gd name="T1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51">
                  <a:moveTo>
                    <a:pt x="0" y="0"/>
                  </a:moveTo>
                  <a:lnTo>
                    <a:pt x="4" y="0"/>
                  </a:lnTo>
                  <a:lnTo>
                    <a:pt x="4" y="47"/>
                  </a:lnTo>
                  <a:lnTo>
                    <a:pt x="31" y="47"/>
                  </a:lnTo>
                  <a:lnTo>
                    <a:pt x="31" y="51"/>
                  </a:lnTo>
                  <a:lnTo>
                    <a:pt x="0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Freeform 36">
              <a:extLst>
                <a:ext uri="{FF2B5EF4-FFF2-40B4-BE49-F238E27FC236}">
                  <a16:creationId xmlns:a16="http://schemas.microsoft.com/office/drawing/2014/main" id="{46B994DD-47AA-3E8F-ADD5-C946CA6598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23" y="329"/>
              <a:ext cx="27" cy="36"/>
            </a:xfrm>
            <a:custGeom>
              <a:avLst/>
              <a:gdLst>
                <a:gd name="T0" fmla="*/ 28 w 28"/>
                <a:gd name="T1" fmla="*/ 19 h 37"/>
                <a:gd name="T2" fmla="*/ 28 w 28"/>
                <a:gd name="T3" fmla="*/ 26 h 37"/>
                <a:gd name="T4" fmla="*/ 24 w 28"/>
                <a:gd name="T5" fmla="*/ 33 h 37"/>
                <a:gd name="T6" fmla="*/ 14 w 28"/>
                <a:gd name="T7" fmla="*/ 37 h 37"/>
                <a:gd name="T8" fmla="*/ 4 w 28"/>
                <a:gd name="T9" fmla="*/ 33 h 37"/>
                <a:gd name="T10" fmla="*/ 0 w 28"/>
                <a:gd name="T11" fmla="*/ 26 h 37"/>
                <a:gd name="T12" fmla="*/ 0 w 28"/>
                <a:gd name="T13" fmla="*/ 19 h 37"/>
                <a:gd name="T14" fmla="*/ 0 w 28"/>
                <a:gd name="T15" fmla="*/ 11 h 37"/>
                <a:gd name="T16" fmla="*/ 4 w 28"/>
                <a:gd name="T17" fmla="*/ 4 h 37"/>
                <a:gd name="T18" fmla="*/ 14 w 28"/>
                <a:gd name="T19" fmla="*/ 0 h 37"/>
                <a:gd name="T20" fmla="*/ 24 w 28"/>
                <a:gd name="T21" fmla="*/ 4 h 37"/>
                <a:gd name="T22" fmla="*/ 28 w 28"/>
                <a:gd name="T23" fmla="*/ 11 h 37"/>
                <a:gd name="T24" fmla="*/ 28 w 28"/>
                <a:gd name="T25" fmla="*/ 19 h 37"/>
                <a:gd name="T26" fmla="*/ 25 w 28"/>
                <a:gd name="T27" fmla="*/ 19 h 37"/>
                <a:gd name="T28" fmla="*/ 25 w 28"/>
                <a:gd name="T29" fmla="*/ 15 h 37"/>
                <a:gd name="T30" fmla="*/ 24 w 28"/>
                <a:gd name="T31" fmla="*/ 12 h 37"/>
                <a:gd name="T32" fmla="*/ 23 w 28"/>
                <a:gd name="T33" fmla="*/ 9 h 37"/>
                <a:gd name="T34" fmla="*/ 21 w 28"/>
                <a:gd name="T35" fmla="*/ 7 h 37"/>
                <a:gd name="T36" fmla="*/ 14 w 28"/>
                <a:gd name="T37" fmla="*/ 4 h 37"/>
                <a:gd name="T38" fmla="*/ 7 w 28"/>
                <a:gd name="T39" fmla="*/ 7 h 37"/>
                <a:gd name="T40" fmla="*/ 5 w 28"/>
                <a:gd name="T41" fmla="*/ 9 h 37"/>
                <a:gd name="T42" fmla="*/ 4 w 28"/>
                <a:gd name="T43" fmla="*/ 12 h 37"/>
                <a:gd name="T44" fmla="*/ 3 w 28"/>
                <a:gd name="T45" fmla="*/ 15 h 37"/>
                <a:gd name="T46" fmla="*/ 3 w 28"/>
                <a:gd name="T47" fmla="*/ 19 h 37"/>
                <a:gd name="T48" fmla="*/ 3 w 28"/>
                <a:gd name="T49" fmla="*/ 22 h 37"/>
                <a:gd name="T50" fmla="*/ 4 w 28"/>
                <a:gd name="T51" fmla="*/ 25 h 37"/>
                <a:gd name="T52" fmla="*/ 5 w 28"/>
                <a:gd name="T53" fmla="*/ 28 h 37"/>
                <a:gd name="T54" fmla="*/ 7 w 28"/>
                <a:gd name="T55" fmla="*/ 31 h 37"/>
                <a:gd name="T56" fmla="*/ 14 w 28"/>
                <a:gd name="T57" fmla="*/ 34 h 37"/>
                <a:gd name="T58" fmla="*/ 21 w 28"/>
                <a:gd name="T59" fmla="*/ 31 h 37"/>
                <a:gd name="T60" fmla="*/ 23 w 28"/>
                <a:gd name="T61" fmla="*/ 28 h 37"/>
                <a:gd name="T62" fmla="*/ 24 w 28"/>
                <a:gd name="T63" fmla="*/ 25 h 37"/>
                <a:gd name="T64" fmla="*/ 25 w 28"/>
                <a:gd name="T65" fmla="*/ 22 h 37"/>
                <a:gd name="T66" fmla="*/ 25 w 28"/>
                <a:gd name="T67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" h="37">
                  <a:moveTo>
                    <a:pt x="28" y="19"/>
                  </a:moveTo>
                  <a:cubicBezTo>
                    <a:pt x="28" y="21"/>
                    <a:pt x="28" y="24"/>
                    <a:pt x="28" y="26"/>
                  </a:cubicBezTo>
                  <a:cubicBezTo>
                    <a:pt x="27" y="29"/>
                    <a:pt x="26" y="31"/>
                    <a:pt x="24" y="33"/>
                  </a:cubicBezTo>
                  <a:cubicBezTo>
                    <a:pt x="21" y="36"/>
                    <a:pt x="18" y="37"/>
                    <a:pt x="14" y="37"/>
                  </a:cubicBezTo>
                  <a:cubicBezTo>
                    <a:pt x="10" y="37"/>
                    <a:pt x="7" y="36"/>
                    <a:pt x="4" y="33"/>
                  </a:cubicBezTo>
                  <a:cubicBezTo>
                    <a:pt x="2" y="31"/>
                    <a:pt x="1" y="29"/>
                    <a:pt x="0" y="26"/>
                  </a:cubicBezTo>
                  <a:cubicBezTo>
                    <a:pt x="0" y="24"/>
                    <a:pt x="0" y="21"/>
                    <a:pt x="0" y="19"/>
                  </a:cubicBezTo>
                  <a:cubicBezTo>
                    <a:pt x="0" y="16"/>
                    <a:pt x="0" y="13"/>
                    <a:pt x="0" y="11"/>
                  </a:cubicBezTo>
                  <a:cubicBezTo>
                    <a:pt x="1" y="8"/>
                    <a:pt x="2" y="6"/>
                    <a:pt x="4" y="4"/>
                  </a:cubicBezTo>
                  <a:cubicBezTo>
                    <a:pt x="7" y="2"/>
                    <a:pt x="10" y="0"/>
                    <a:pt x="14" y="0"/>
                  </a:cubicBezTo>
                  <a:cubicBezTo>
                    <a:pt x="18" y="0"/>
                    <a:pt x="21" y="2"/>
                    <a:pt x="24" y="4"/>
                  </a:cubicBezTo>
                  <a:cubicBezTo>
                    <a:pt x="26" y="6"/>
                    <a:pt x="27" y="8"/>
                    <a:pt x="28" y="11"/>
                  </a:cubicBezTo>
                  <a:cubicBezTo>
                    <a:pt x="28" y="13"/>
                    <a:pt x="28" y="16"/>
                    <a:pt x="28" y="19"/>
                  </a:cubicBezTo>
                  <a:close/>
                  <a:moveTo>
                    <a:pt x="25" y="19"/>
                  </a:moveTo>
                  <a:cubicBezTo>
                    <a:pt x="25" y="18"/>
                    <a:pt x="25" y="17"/>
                    <a:pt x="25" y="15"/>
                  </a:cubicBezTo>
                  <a:cubicBezTo>
                    <a:pt x="25" y="14"/>
                    <a:pt x="24" y="13"/>
                    <a:pt x="24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3" y="8"/>
                    <a:pt x="22" y="7"/>
                    <a:pt x="21" y="7"/>
                  </a:cubicBezTo>
                  <a:cubicBezTo>
                    <a:pt x="19" y="5"/>
                    <a:pt x="17" y="4"/>
                    <a:pt x="14" y="4"/>
                  </a:cubicBezTo>
                  <a:cubicBezTo>
                    <a:pt x="11" y="4"/>
                    <a:pt x="9" y="5"/>
                    <a:pt x="7" y="7"/>
                  </a:cubicBezTo>
                  <a:cubicBezTo>
                    <a:pt x="6" y="7"/>
                    <a:pt x="5" y="8"/>
                    <a:pt x="5" y="9"/>
                  </a:cubicBezTo>
                  <a:cubicBezTo>
                    <a:pt x="4" y="10"/>
                    <a:pt x="4" y="11"/>
                    <a:pt x="4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7"/>
                    <a:pt x="3" y="18"/>
                    <a:pt x="3" y="19"/>
                  </a:cubicBezTo>
                  <a:cubicBezTo>
                    <a:pt x="3" y="20"/>
                    <a:pt x="3" y="21"/>
                    <a:pt x="3" y="22"/>
                  </a:cubicBezTo>
                  <a:cubicBezTo>
                    <a:pt x="4" y="23"/>
                    <a:pt x="4" y="24"/>
                    <a:pt x="4" y="25"/>
                  </a:cubicBezTo>
                  <a:cubicBezTo>
                    <a:pt x="4" y="26"/>
                    <a:pt x="4" y="27"/>
                    <a:pt x="5" y="28"/>
                  </a:cubicBezTo>
                  <a:cubicBezTo>
                    <a:pt x="5" y="29"/>
                    <a:pt x="6" y="30"/>
                    <a:pt x="7" y="31"/>
                  </a:cubicBezTo>
                  <a:cubicBezTo>
                    <a:pt x="9" y="33"/>
                    <a:pt x="11" y="34"/>
                    <a:pt x="14" y="34"/>
                  </a:cubicBezTo>
                  <a:cubicBezTo>
                    <a:pt x="17" y="34"/>
                    <a:pt x="19" y="33"/>
                    <a:pt x="21" y="31"/>
                  </a:cubicBezTo>
                  <a:cubicBezTo>
                    <a:pt x="22" y="30"/>
                    <a:pt x="23" y="29"/>
                    <a:pt x="23" y="28"/>
                  </a:cubicBezTo>
                  <a:cubicBezTo>
                    <a:pt x="24" y="27"/>
                    <a:pt x="24" y="26"/>
                    <a:pt x="24" y="25"/>
                  </a:cubicBezTo>
                  <a:cubicBezTo>
                    <a:pt x="24" y="24"/>
                    <a:pt x="25" y="23"/>
                    <a:pt x="25" y="22"/>
                  </a:cubicBezTo>
                  <a:cubicBezTo>
                    <a:pt x="25" y="21"/>
                    <a:pt x="25" y="20"/>
                    <a:pt x="25" y="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Freeform 37">
              <a:extLst>
                <a:ext uri="{FF2B5EF4-FFF2-40B4-BE49-F238E27FC236}">
                  <a16:creationId xmlns:a16="http://schemas.microsoft.com/office/drawing/2014/main" id="{8B58A086-C33D-B7B1-4ABF-60283B0962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58" y="329"/>
              <a:ext cx="27" cy="53"/>
            </a:xfrm>
            <a:custGeom>
              <a:avLst/>
              <a:gdLst>
                <a:gd name="T0" fmla="*/ 28 w 28"/>
                <a:gd name="T1" fmla="*/ 39 h 54"/>
                <a:gd name="T2" fmla="*/ 27 w 28"/>
                <a:gd name="T3" fmla="*/ 45 h 54"/>
                <a:gd name="T4" fmla="*/ 24 w 28"/>
                <a:gd name="T5" fmla="*/ 50 h 54"/>
                <a:gd name="T6" fmla="*/ 19 w 28"/>
                <a:gd name="T7" fmla="*/ 53 h 54"/>
                <a:gd name="T8" fmla="*/ 13 w 28"/>
                <a:gd name="T9" fmla="*/ 54 h 54"/>
                <a:gd name="T10" fmla="*/ 9 w 28"/>
                <a:gd name="T11" fmla="*/ 54 h 54"/>
                <a:gd name="T12" fmla="*/ 6 w 28"/>
                <a:gd name="T13" fmla="*/ 53 h 54"/>
                <a:gd name="T14" fmla="*/ 4 w 28"/>
                <a:gd name="T15" fmla="*/ 52 h 54"/>
                <a:gd name="T16" fmla="*/ 1 w 28"/>
                <a:gd name="T17" fmla="*/ 49 h 54"/>
                <a:gd name="T18" fmla="*/ 4 w 28"/>
                <a:gd name="T19" fmla="*/ 47 h 54"/>
                <a:gd name="T20" fmla="*/ 6 w 28"/>
                <a:gd name="T21" fmla="*/ 49 h 54"/>
                <a:gd name="T22" fmla="*/ 8 w 28"/>
                <a:gd name="T23" fmla="*/ 50 h 54"/>
                <a:gd name="T24" fmla="*/ 10 w 28"/>
                <a:gd name="T25" fmla="*/ 50 h 54"/>
                <a:gd name="T26" fmla="*/ 13 w 28"/>
                <a:gd name="T27" fmla="*/ 51 h 54"/>
                <a:gd name="T28" fmla="*/ 18 w 28"/>
                <a:gd name="T29" fmla="*/ 50 h 54"/>
                <a:gd name="T30" fmla="*/ 21 w 28"/>
                <a:gd name="T31" fmla="*/ 47 h 54"/>
                <a:gd name="T32" fmla="*/ 23 w 28"/>
                <a:gd name="T33" fmla="*/ 43 h 54"/>
                <a:gd name="T34" fmla="*/ 24 w 28"/>
                <a:gd name="T35" fmla="*/ 38 h 54"/>
                <a:gd name="T36" fmla="*/ 24 w 28"/>
                <a:gd name="T37" fmla="*/ 32 h 54"/>
                <a:gd name="T38" fmla="*/ 19 w 28"/>
                <a:gd name="T39" fmla="*/ 36 h 54"/>
                <a:gd name="T40" fmla="*/ 13 w 28"/>
                <a:gd name="T41" fmla="*/ 37 h 54"/>
                <a:gd name="T42" fmla="*/ 8 w 28"/>
                <a:gd name="T43" fmla="*/ 36 h 54"/>
                <a:gd name="T44" fmla="*/ 4 w 28"/>
                <a:gd name="T45" fmla="*/ 34 h 54"/>
                <a:gd name="T46" fmla="*/ 1 w 28"/>
                <a:gd name="T47" fmla="*/ 27 h 54"/>
                <a:gd name="T48" fmla="*/ 0 w 28"/>
                <a:gd name="T49" fmla="*/ 19 h 54"/>
                <a:gd name="T50" fmla="*/ 1 w 28"/>
                <a:gd name="T51" fmla="*/ 10 h 54"/>
                <a:gd name="T52" fmla="*/ 4 w 28"/>
                <a:gd name="T53" fmla="*/ 3 h 54"/>
                <a:gd name="T54" fmla="*/ 8 w 28"/>
                <a:gd name="T55" fmla="*/ 1 h 54"/>
                <a:gd name="T56" fmla="*/ 13 w 28"/>
                <a:gd name="T57" fmla="*/ 0 h 54"/>
                <a:gd name="T58" fmla="*/ 19 w 28"/>
                <a:gd name="T59" fmla="*/ 1 h 54"/>
                <a:gd name="T60" fmla="*/ 24 w 28"/>
                <a:gd name="T61" fmla="*/ 5 h 54"/>
                <a:gd name="T62" fmla="*/ 24 w 28"/>
                <a:gd name="T63" fmla="*/ 1 h 54"/>
                <a:gd name="T64" fmla="*/ 28 w 28"/>
                <a:gd name="T65" fmla="*/ 1 h 54"/>
                <a:gd name="T66" fmla="*/ 28 w 28"/>
                <a:gd name="T67" fmla="*/ 39 h 54"/>
                <a:gd name="T68" fmla="*/ 24 w 28"/>
                <a:gd name="T69" fmla="*/ 19 h 54"/>
                <a:gd name="T70" fmla="*/ 23 w 28"/>
                <a:gd name="T71" fmla="*/ 13 h 54"/>
                <a:gd name="T72" fmla="*/ 22 w 28"/>
                <a:gd name="T73" fmla="*/ 8 h 54"/>
                <a:gd name="T74" fmla="*/ 19 w 28"/>
                <a:gd name="T75" fmla="*/ 5 h 54"/>
                <a:gd name="T76" fmla="*/ 14 w 28"/>
                <a:gd name="T77" fmla="*/ 4 h 54"/>
                <a:gd name="T78" fmla="*/ 8 w 28"/>
                <a:gd name="T79" fmla="*/ 5 h 54"/>
                <a:gd name="T80" fmla="*/ 5 w 28"/>
                <a:gd name="T81" fmla="*/ 8 h 54"/>
                <a:gd name="T82" fmla="*/ 4 w 28"/>
                <a:gd name="T83" fmla="*/ 13 h 54"/>
                <a:gd name="T84" fmla="*/ 4 w 28"/>
                <a:gd name="T85" fmla="*/ 19 h 54"/>
                <a:gd name="T86" fmla="*/ 4 w 28"/>
                <a:gd name="T87" fmla="*/ 24 h 54"/>
                <a:gd name="T88" fmla="*/ 5 w 28"/>
                <a:gd name="T89" fmla="*/ 29 h 54"/>
                <a:gd name="T90" fmla="*/ 8 w 28"/>
                <a:gd name="T91" fmla="*/ 32 h 54"/>
                <a:gd name="T92" fmla="*/ 14 w 28"/>
                <a:gd name="T93" fmla="*/ 34 h 54"/>
                <a:gd name="T94" fmla="*/ 19 w 28"/>
                <a:gd name="T95" fmla="*/ 32 h 54"/>
                <a:gd name="T96" fmla="*/ 22 w 28"/>
                <a:gd name="T97" fmla="*/ 29 h 54"/>
                <a:gd name="T98" fmla="*/ 23 w 28"/>
                <a:gd name="T99" fmla="*/ 24 h 54"/>
                <a:gd name="T100" fmla="*/ 24 w 28"/>
                <a:gd name="T101" fmla="*/ 1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" h="54">
                  <a:moveTo>
                    <a:pt x="28" y="39"/>
                  </a:moveTo>
                  <a:cubicBezTo>
                    <a:pt x="28" y="41"/>
                    <a:pt x="27" y="43"/>
                    <a:pt x="27" y="45"/>
                  </a:cubicBezTo>
                  <a:cubicBezTo>
                    <a:pt x="26" y="47"/>
                    <a:pt x="25" y="48"/>
                    <a:pt x="24" y="50"/>
                  </a:cubicBezTo>
                  <a:cubicBezTo>
                    <a:pt x="22" y="51"/>
                    <a:pt x="21" y="52"/>
                    <a:pt x="19" y="53"/>
                  </a:cubicBezTo>
                  <a:cubicBezTo>
                    <a:pt x="17" y="54"/>
                    <a:pt x="15" y="54"/>
                    <a:pt x="13" y="54"/>
                  </a:cubicBezTo>
                  <a:cubicBezTo>
                    <a:pt x="12" y="54"/>
                    <a:pt x="10" y="54"/>
                    <a:pt x="9" y="54"/>
                  </a:cubicBezTo>
                  <a:cubicBezTo>
                    <a:pt x="8" y="54"/>
                    <a:pt x="7" y="53"/>
                    <a:pt x="6" y="53"/>
                  </a:cubicBezTo>
                  <a:cubicBezTo>
                    <a:pt x="5" y="53"/>
                    <a:pt x="5" y="52"/>
                    <a:pt x="4" y="52"/>
                  </a:cubicBezTo>
                  <a:cubicBezTo>
                    <a:pt x="3" y="51"/>
                    <a:pt x="2" y="50"/>
                    <a:pt x="1" y="49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7"/>
                    <a:pt x="5" y="48"/>
                    <a:pt x="6" y="49"/>
                  </a:cubicBezTo>
                  <a:cubicBezTo>
                    <a:pt x="6" y="49"/>
                    <a:pt x="7" y="49"/>
                    <a:pt x="8" y="50"/>
                  </a:cubicBezTo>
                  <a:cubicBezTo>
                    <a:pt x="8" y="50"/>
                    <a:pt x="9" y="50"/>
                    <a:pt x="10" y="50"/>
                  </a:cubicBezTo>
                  <a:cubicBezTo>
                    <a:pt x="11" y="51"/>
                    <a:pt x="12" y="51"/>
                    <a:pt x="13" y="51"/>
                  </a:cubicBezTo>
                  <a:cubicBezTo>
                    <a:pt x="15" y="51"/>
                    <a:pt x="16" y="50"/>
                    <a:pt x="18" y="50"/>
                  </a:cubicBezTo>
                  <a:cubicBezTo>
                    <a:pt x="19" y="49"/>
                    <a:pt x="20" y="48"/>
                    <a:pt x="21" y="47"/>
                  </a:cubicBezTo>
                  <a:cubicBezTo>
                    <a:pt x="22" y="46"/>
                    <a:pt x="23" y="45"/>
                    <a:pt x="23" y="43"/>
                  </a:cubicBezTo>
                  <a:cubicBezTo>
                    <a:pt x="24" y="42"/>
                    <a:pt x="24" y="40"/>
                    <a:pt x="24" y="38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2" y="34"/>
                    <a:pt x="21" y="35"/>
                    <a:pt x="19" y="36"/>
                  </a:cubicBezTo>
                  <a:cubicBezTo>
                    <a:pt x="17" y="37"/>
                    <a:pt x="15" y="37"/>
                    <a:pt x="13" y="37"/>
                  </a:cubicBezTo>
                  <a:cubicBezTo>
                    <a:pt x="11" y="37"/>
                    <a:pt x="10" y="37"/>
                    <a:pt x="8" y="36"/>
                  </a:cubicBezTo>
                  <a:cubicBezTo>
                    <a:pt x="6" y="36"/>
                    <a:pt x="5" y="35"/>
                    <a:pt x="4" y="34"/>
                  </a:cubicBezTo>
                  <a:cubicBezTo>
                    <a:pt x="2" y="32"/>
                    <a:pt x="1" y="30"/>
                    <a:pt x="1" y="27"/>
                  </a:cubicBezTo>
                  <a:cubicBezTo>
                    <a:pt x="0" y="24"/>
                    <a:pt x="0" y="21"/>
                    <a:pt x="0" y="19"/>
                  </a:cubicBezTo>
                  <a:cubicBezTo>
                    <a:pt x="0" y="16"/>
                    <a:pt x="0" y="13"/>
                    <a:pt x="1" y="10"/>
                  </a:cubicBezTo>
                  <a:cubicBezTo>
                    <a:pt x="1" y="7"/>
                    <a:pt x="2" y="5"/>
                    <a:pt x="4" y="3"/>
                  </a:cubicBezTo>
                  <a:cubicBezTo>
                    <a:pt x="5" y="2"/>
                    <a:pt x="6" y="2"/>
                    <a:pt x="8" y="1"/>
                  </a:cubicBezTo>
                  <a:cubicBezTo>
                    <a:pt x="10" y="1"/>
                    <a:pt x="11" y="0"/>
                    <a:pt x="13" y="0"/>
                  </a:cubicBezTo>
                  <a:cubicBezTo>
                    <a:pt x="15" y="0"/>
                    <a:pt x="17" y="1"/>
                    <a:pt x="19" y="1"/>
                  </a:cubicBezTo>
                  <a:cubicBezTo>
                    <a:pt x="21" y="2"/>
                    <a:pt x="22" y="3"/>
                    <a:pt x="24" y="5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8" y="1"/>
                    <a:pt x="28" y="1"/>
                    <a:pt x="28" y="1"/>
                  </a:cubicBezTo>
                  <a:lnTo>
                    <a:pt x="28" y="39"/>
                  </a:lnTo>
                  <a:close/>
                  <a:moveTo>
                    <a:pt x="24" y="19"/>
                  </a:moveTo>
                  <a:cubicBezTo>
                    <a:pt x="24" y="17"/>
                    <a:pt x="24" y="15"/>
                    <a:pt x="23" y="13"/>
                  </a:cubicBezTo>
                  <a:cubicBezTo>
                    <a:pt x="23" y="11"/>
                    <a:pt x="23" y="10"/>
                    <a:pt x="22" y="8"/>
                  </a:cubicBezTo>
                  <a:cubicBezTo>
                    <a:pt x="21" y="7"/>
                    <a:pt x="20" y="6"/>
                    <a:pt x="19" y="5"/>
                  </a:cubicBezTo>
                  <a:cubicBezTo>
                    <a:pt x="18" y="4"/>
                    <a:pt x="16" y="4"/>
                    <a:pt x="14" y="4"/>
                  </a:cubicBezTo>
                  <a:cubicBezTo>
                    <a:pt x="11" y="4"/>
                    <a:pt x="10" y="4"/>
                    <a:pt x="8" y="5"/>
                  </a:cubicBezTo>
                  <a:cubicBezTo>
                    <a:pt x="7" y="6"/>
                    <a:pt x="6" y="7"/>
                    <a:pt x="5" y="8"/>
                  </a:cubicBezTo>
                  <a:cubicBezTo>
                    <a:pt x="5" y="10"/>
                    <a:pt x="4" y="11"/>
                    <a:pt x="4" y="13"/>
                  </a:cubicBezTo>
                  <a:cubicBezTo>
                    <a:pt x="4" y="15"/>
                    <a:pt x="4" y="17"/>
                    <a:pt x="4" y="19"/>
                  </a:cubicBezTo>
                  <a:cubicBezTo>
                    <a:pt x="4" y="20"/>
                    <a:pt x="4" y="22"/>
                    <a:pt x="4" y="24"/>
                  </a:cubicBezTo>
                  <a:cubicBezTo>
                    <a:pt x="4" y="26"/>
                    <a:pt x="5" y="28"/>
                    <a:pt x="5" y="29"/>
                  </a:cubicBezTo>
                  <a:cubicBezTo>
                    <a:pt x="6" y="30"/>
                    <a:pt x="7" y="31"/>
                    <a:pt x="8" y="32"/>
                  </a:cubicBezTo>
                  <a:cubicBezTo>
                    <a:pt x="10" y="33"/>
                    <a:pt x="11" y="34"/>
                    <a:pt x="14" y="34"/>
                  </a:cubicBezTo>
                  <a:cubicBezTo>
                    <a:pt x="16" y="34"/>
                    <a:pt x="18" y="33"/>
                    <a:pt x="19" y="32"/>
                  </a:cubicBezTo>
                  <a:cubicBezTo>
                    <a:pt x="20" y="31"/>
                    <a:pt x="21" y="30"/>
                    <a:pt x="22" y="29"/>
                  </a:cubicBezTo>
                  <a:cubicBezTo>
                    <a:pt x="23" y="28"/>
                    <a:pt x="23" y="26"/>
                    <a:pt x="23" y="24"/>
                  </a:cubicBezTo>
                  <a:cubicBezTo>
                    <a:pt x="24" y="22"/>
                    <a:pt x="24" y="20"/>
                    <a:pt x="24" y="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Freeform 38">
              <a:extLst>
                <a:ext uri="{FF2B5EF4-FFF2-40B4-BE49-F238E27FC236}">
                  <a16:creationId xmlns:a16="http://schemas.microsoft.com/office/drawing/2014/main" id="{8B24EF54-A55B-3518-9F29-2597518FB29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95" y="314"/>
              <a:ext cx="5" cy="51"/>
            </a:xfrm>
            <a:custGeom>
              <a:avLst/>
              <a:gdLst>
                <a:gd name="T0" fmla="*/ 0 w 5"/>
                <a:gd name="T1" fmla="*/ 0 h 51"/>
                <a:gd name="T2" fmla="*/ 5 w 5"/>
                <a:gd name="T3" fmla="*/ 0 h 51"/>
                <a:gd name="T4" fmla="*/ 5 w 5"/>
                <a:gd name="T5" fmla="*/ 4 h 51"/>
                <a:gd name="T6" fmla="*/ 0 w 5"/>
                <a:gd name="T7" fmla="*/ 4 h 51"/>
                <a:gd name="T8" fmla="*/ 0 w 5"/>
                <a:gd name="T9" fmla="*/ 0 h 51"/>
                <a:gd name="T10" fmla="*/ 1 w 5"/>
                <a:gd name="T11" fmla="*/ 16 h 51"/>
                <a:gd name="T12" fmla="*/ 5 w 5"/>
                <a:gd name="T13" fmla="*/ 16 h 51"/>
                <a:gd name="T14" fmla="*/ 5 w 5"/>
                <a:gd name="T15" fmla="*/ 51 h 51"/>
                <a:gd name="T16" fmla="*/ 1 w 5"/>
                <a:gd name="T17" fmla="*/ 51 h 51"/>
                <a:gd name="T18" fmla="*/ 1 w 5"/>
                <a:gd name="T19" fmla="*/ 1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51">
                  <a:moveTo>
                    <a:pt x="0" y="0"/>
                  </a:moveTo>
                  <a:lnTo>
                    <a:pt x="5" y="0"/>
                  </a:lnTo>
                  <a:lnTo>
                    <a:pt x="5" y="4"/>
                  </a:lnTo>
                  <a:lnTo>
                    <a:pt x="0" y="4"/>
                  </a:lnTo>
                  <a:lnTo>
                    <a:pt x="0" y="0"/>
                  </a:lnTo>
                  <a:close/>
                  <a:moveTo>
                    <a:pt x="1" y="16"/>
                  </a:moveTo>
                  <a:lnTo>
                    <a:pt x="5" y="16"/>
                  </a:lnTo>
                  <a:lnTo>
                    <a:pt x="5" y="51"/>
                  </a:lnTo>
                  <a:lnTo>
                    <a:pt x="1" y="51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" name="Freeform 39">
              <a:extLst>
                <a:ext uri="{FF2B5EF4-FFF2-40B4-BE49-F238E27FC236}">
                  <a16:creationId xmlns:a16="http://schemas.microsoft.com/office/drawing/2014/main" id="{19A376BF-B2CF-186A-C3D5-060F6512CA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08" y="329"/>
              <a:ext cx="27" cy="36"/>
            </a:xfrm>
            <a:custGeom>
              <a:avLst/>
              <a:gdLst>
                <a:gd name="T0" fmla="*/ 28 w 28"/>
                <a:gd name="T1" fmla="*/ 26 h 37"/>
                <a:gd name="T2" fmla="*/ 25 w 28"/>
                <a:gd name="T3" fmla="*/ 34 h 37"/>
                <a:gd name="T4" fmla="*/ 14 w 28"/>
                <a:gd name="T5" fmla="*/ 37 h 37"/>
                <a:gd name="T6" fmla="*/ 6 w 28"/>
                <a:gd name="T7" fmla="*/ 36 h 37"/>
                <a:gd name="T8" fmla="*/ 0 w 28"/>
                <a:gd name="T9" fmla="*/ 32 h 37"/>
                <a:gd name="T10" fmla="*/ 2 w 28"/>
                <a:gd name="T11" fmla="*/ 29 h 37"/>
                <a:gd name="T12" fmla="*/ 14 w 28"/>
                <a:gd name="T13" fmla="*/ 34 h 37"/>
                <a:gd name="T14" fmla="*/ 25 w 28"/>
                <a:gd name="T15" fmla="*/ 26 h 37"/>
                <a:gd name="T16" fmla="*/ 23 w 28"/>
                <a:gd name="T17" fmla="*/ 22 h 37"/>
                <a:gd name="T18" fmla="*/ 18 w 28"/>
                <a:gd name="T19" fmla="*/ 20 h 37"/>
                <a:gd name="T20" fmla="*/ 12 w 28"/>
                <a:gd name="T21" fmla="*/ 20 h 37"/>
                <a:gd name="T22" fmla="*/ 1 w 28"/>
                <a:gd name="T23" fmla="*/ 10 h 37"/>
                <a:gd name="T24" fmla="*/ 5 w 28"/>
                <a:gd name="T25" fmla="*/ 3 h 37"/>
                <a:gd name="T26" fmla="*/ 14 w 28"/>
                <a:gd name="T27" fmla="*/ 0 h 37"/>
                <a:gd name="T28" fmla="*/ 21 w 28"/>
                <a:gd name="T29" fmla="*/ 1 h 37"/>
                <a:gd name="T30" fmla="*/ 27 w 28"/>
                <a:gd name="T31" fmla="*/ 4 h 37"/>
                <a:gd name="T32" fmla="*/ 24 w 28"/>
                <a:gd name="T33" fmla="*/ 7 h 37"/>
                <a:gd name="T34" fmla="*/ 14 w 28"/>
                <a:gd name="T35" fmla="*/ 4 h 37"/>
                <a:gd name="T36" fmla="*/ 7 w 28"/>
                <a:gd name="T37" fmla="*/ 5 h 37"/>
                <a:gd name="T38" fmla="*/ 5 w 28"/>
                <a:gd name="T39" fmla="*/ 10 h 37"/>
                <a:gd name="T40" fmla="*/ 7 w 28"/>
                <a:gd name="T41" fmla="*/ 15 h 37"/>
                <a:gd name="T42" fmla="*/ 12 w 28"/>
                <a:gd name="T43" fmla="*/ 16 h 37"/>
                <a:gd name="T44" fmla="*/ 18 w 28"/>
                <a:gd name="T45" fmla="*/ 17 h 37"/>
                <a:gd name="T46" fmla="*/ 22 w 28"/>
                <a:gd name="T47" fmla="*/ 18 h 37"/>
                <a:gd name="T48" fmla="*/ 25 w 28"/>
                <a:gd name="T49" fmla="*/ 19 h 37"/>
                <a:gd name="T50" fmla="*/ 28 w 28"/>
                <a:gd name="T51" fmla="*/ 22 h 37"/>
                <a:gd name="T52" fmla="*/ 28 w 28"/>
                <a:gd name="T53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8" h="37">
                  <a:moveTo>
                    <a:pt x="28" y="26"/>
                  </a:moveTo>
                  <a:cubicBezTo>
                    <a:pt x="28" y="30"/>
                    <a:pt x="27" y="32"/>
                    <a:pt x="25" y="34"/>
                  </a:cubicBezTo>
                  <a:cubicBezTo>
                    <a:pt x="22" y="36"/>
                    <a:pt x="19" y="37"/>
                    <a:pt x="14" y="37"/>
                  </a:cubicBezTo>
                  <a:cubicBezTo>
                    <a:pt x="11" y="37"/>
                    <a:pt x="8" y="37"/>
                    <a:pt x="6" y="36"/>
                  </a:cubicBezTo>
                  <a:cubicBezTo>
                    <a:pt x="4" y="35"/>
                    <a:pt x="1" y="34"/>
                    <a:pt x="0" y="32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5" y="32"/>
                    <a:pt x="9" y="34"/>
                    <a:pt x="14" y="34"/>
                  </a:cubicBezTo>
                  <a:cubicBezTo>
                    <a:pt x="21" y="34"/>
                    <a:pt x="25" y="31"/>
                    <a:pt x="25" y="26"/>
                  </a:cubicBezTo>
                  <a:cubicBezTo>
                    <a:pt x="25" y="24"/>
                    <a:pt x="24" y="23"/>
                    <a:pt x="23" y="22"/>
                  </a:cubicBezTo>
                  <a:cubicBezTo>
                    <a:pt x="22" y="21"/>
                    <a:pt x="20" y="21"/>
                    <a:pt x="1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5" y="19"/>
                    <a:pt x="1" y="16"/>
                    <a:pt x="1" y="10"/>
                  </a:cubicBezTo>
                  <a:cubicBezTo>
                    <a:pt x="1" y="7"/>
                    <a:pt x="2" y="5"/>
                    <a:pt x="5" y="3"/>
                  </a:cubicBezTo>
                  <a:cubicBezTo>
                    <a:pt x="7" y="1"/>
                    <a:pt x="10" y="0"/>
                    <a:pt x="14" y="0"/>
                  </a:cubicBezTo>
                  <a:cubicBezTo>
                    <a:pt x="17" y="0"/>
                    <a:pt x="19" y="1"/>
                    <a:pt x="21" y="1"/>
                  </a:cubicBezTo>
                  <a:cubicBezTo>
                    <a:pt x="23" y="2"/>
                    <a:pt x="25" y="3"/>
                    <a:pt x="27" y="4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1" y="5"/>
                    <a:pt x="18" y="4"/>
                    <a:pt x="14" y="4"/>
                  </a:cubicBezTo>
                  <a:cubicBezTo>
                    <a:pt x="11" y="4"/>
                    <a:pt x="9" y="4"/>
                    <a:pt x="7" y="5"/>
                  </a:cubicBezTo>
                  <a:cubicBezTo>
                    <a:pt x="6" y="6"/>
                    <a:pt x="5" y="8"/>
                    <a:pt x="5" y="10"/>
                  </a:cubicBezTo>
                  <a:cubicBezTo>
                    <a:pt x="5" y="12"/>
                    <a:pt x="5" y="14"/>
                    <a:pt x="7" y="15"/>
                  </a:cubicBezTo>
                  <a:cubicBezTo>
                    <a:pt x="8" y="16"/>
                    <a:pt x="10" y="16"/>
                    <a:pt x="12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9" y="17"/>
                    <a:pt x="21" y="17"/>
                    <a:pt x="22" y="18"/>
                  </a:cubicBezTo>
                  <a:cubicBezTo>
                    <a:pt x="23" y="18"/>
                    <a:pt x="25" y="19"/>
                    <a:pt x="25" y="19"/>
                  </a:cubicBezTo>
                  <a:cubicBezTo>
                    <a:pt x="26" y="20"/>
                    <a:pt x="27" y="21"/>
                    <a:pt x="28" y="22"/>
                  </a:cubicBezTo>
                  <a:cubicBezTo>
                    <a:pt x="28" y="23"/>
                    <a:pt x="28" y="25"/>
                    <a:pt x="28" y="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" name="Freeform 40">
              <a:extLst>
                <a:ext uri="{FF2B5EF4-FFF2-40B4-BE49-F238E27FC236}">
                  <a16:creationId xmlns:a16="http://schemas.microsoft.com/office/drawing/2014/main" id="{BC76C3D2-36A8-5667-8BD1-CD3F661C00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38" y="319"/>
              <a:ext cx="17" cy="46"/>
            </a:xfrm>
            <a:custGeom>
              <a:avLst/>
              <a:gdLst>
                <a:gd name="T0" fmla="*/ 14 w 17"/>
                <a:gd name="T1" fmla="*/ 48 h 48"/>
                <a:gd name="T2" fmla="*/ 7 w 17"/>
                <a:gd name="T3" fmla="*/ 45 h 48"/>
                <a:gd name="T4" fmla="*/ 5 w 17"/>
                <a:gd name="T5" fmla="*/ 38 h 48"/>
                <a:gd name="T6" fmla="*/ 5 w 17"/>
                <a:gd name="T7" fmla="*/ 15 h 48"/>
                <a:gd name="T8" fmla="*/ 0 w 17"/>
                <a:gd name="T9" fmla="*/ 15 h 48"/>
                <a:gd name="T10" fmla="*/ 0 w 17"/>
                <a:gd name="T11" fmla="*/ 12 h 48"/>
                <a:gd name="T12" fmla="*/ 5 w 17"/>
                <a:gd name="T13" fmla="*/ 12 h 48"/>
                <a:gd name="T14" fmla="*/ 5 w 17"/>
                <a:gd name="T15" fmla="*/ 0 h 48"/>
                <a:gd name="T16" fmla="*/ 9 w 17"/>
                <a:gd name="T17" fmla="*/ 0 h 48"/>
                <a:gd name="T18" fmla="*/ 9 w 17"/>
                <a:gd name="T19" fmla="*/ 12 h 48"/>
                <a:gd name="T20" fmla="*/ 17 w 17"/>
                <a:gd name="T21" fmla="*/ 12 h 48"/>
                <a:gd name="T22" fmla="*/ 17 w 17"/>
                <a:gd name="T23" fmla="*/ 15 h 48"/>
                <a:gd name="T24" fmla="*/ 9 w 17"/>
                <a:gd name="T25" fmla="*/ 15 h 48"/>
                <a:gd name="T26" fmla="*/ 9 w 17"/>
                <a:gd name="T27" fmla="*/ 38 h 48"/>
                <a:gd name="T28" fmla="*/ 10 w 17"/>
                <a:gd name="T29" fmla="*/ 43 h 48"/>
                <a:gd name="T30" fmla="*/ 14 w 17"/>
                <a:gd name="T31" fmla="*/ 44 h 48"/>
                <a:gd name="T32" fmla="*/ 17 w 17"/>
                <a:gd name="T33" fmla="*/ 44 h 48"/>
                <a:gd name="T34" fmla="*/ 17 w 17"/>
                <a:gd name="T35" fmla="*/ 48 h 48"/>
                <a:gd name="T36" fmla="*/ 14 w 17"/>
                <a:gd name="T3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" h="48">
                  <a:moveTo>
                    <a:pt x="14" y="48"/>
                  </a:moveTo>
                  <a:cubicBezTo>
                    <a:pt x="11" y="48"/>
                    <a:pt x="9" y="47"/>
                    <a:pt x="7" y="45"/>
                  </a:cubicBezTo>
                  <a:cubicBezTo>
                    <a:pt x="6" y="43"/>
                    <a:pt x="5" y="41"/>
                    <a:pt x="5" y="38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40"/>
                    <a:pt x="9" y="42"/>
                    <a:pt x="10" y="43"/>
                  </a:cubicBezTo>
                  <a:cubicBezTo>
                    <a:pt x="11" y="44"/>
                    <a:pt x="12" y="44"/>
                    <a:pt x="14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17" y="48"/>
                    <a:pt x="17" y="48"/>
                    <a:pt x="17" y="48"/>
                  </a:cubicBezTo>
                  <a:lnTo>
                    <a:pt x="14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Freeform 41">
              <a:extLst>
                <a:ext uri="{FF2B5EF4-FFF2-40B4-BE49-F238E27FC236}">
                  <a16:creationId xmlns:a16="http://schemas.microsoft.com/office/drawing/2014/main" id="{1BB09F30-9C6A-06EB-156C-C67B2D2FDA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63" y="314"/>
              <a:ext cx="4" cy="51"/>
            </a:xfrm>
            <a:custGeom>
              <a:avLst/>
              <a:gdLst>
                <a:gd name="T0" fmla="*/ 0 w 4"/>
                <a:gd name="T1" fmla="*/ 0 h 51"/>
                <a:gd name="T2" fmla="*/ 4 w 4"/>
                <a:gd name="T3" fmla="*/ 0 h 51"/>
                <a:gd name="T4" fmla="*/ 4 w 4"/>
                <a:gd name="T5" fmla="*/ 4 h 51"/>
                <a:gd name="T6" fmla="*/ 0 w 4"/>
                <a:gd name="T7" fmla="*/ 4 h 51"/>
                <a:gd name="T8" fmla="*/ 0 w 4"/>
                <a:gd name="T9" fmla="*/ 0 h 51"/>
                <a:gd name="T10" fmla="*/ 0 w 4"/>
                <a:gd name="T11" fmla="*/ 16 h 51"/>
                <a:gd name="T12" fmla="*/ 4 w 4"/>
                <a:gd name="T13" fmla="*/ 16 h 51"/>
                <a:gd name="T14" fmla="*/ 4 w 4"/>
                <a:gd name="T15" fmla="*/ 51 h 51"/>
                <a:gd name="T16" fmla="*/ 0 w 4"/>
                <a:gd name="T17" fmla="*/ 51 h 51"/>
                <a:gd name="T18" fmla="*/ 0 w 4"/>
                <a:gd name="T19" fmla="*/ 1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1">
                  <a:moveTo>
                    <a:pt x="0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0"/>
                  </a:lnTo>
                  <a:close/>
                  <a:moveTo>
                    <a:pt x="0" y="16"/>
                  </a:moveTo>
                  <a:lnTo>
                    <a:pt x="4" y="16"/>
                  </a:lnTo>
                  <a:lnTo>
                    <a:pt x="4" y="51"/>
                  </a:lnTo>
                  <a:lnTo>
                    <a:pt x="0" y="51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" name="Freeform 42">
              <a:extLst>
                <a:ext uri="{FF2B5EF4-FFF2-40B4-BE49-F238E27FC236}">
                  <a16:creationId xmlns:a16="http://schemas.microsoft.com/office/drawing/2014/main" id="{D2FC43A7-BB70-85BB-1517-56BB6CE854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5" y="329"/>
              <a:ext cx="27" cy="36"/>
            </a:xfrm>
            <a:custGeom>
              <a:avLst/>
              <a:gdLst>
                <a:gd name="T0" fmla="*/ 28 w 28"/>
                <a:gd name="T1" fmla="*/ 31 h 37"/>
                <a:gd name="T2" fmla="*/ 22 w 28"/>
                <a:gd name="T3" fmla="*/ 36 h 37"/>
                <a:gd name="T4" fmla="*/ 16 w 28"/>
                <a:gd name="T5" fmla="*/ 37 h 37"/>
                <a:gd name="T6" fmla="*/ 9 w 28"/>
                <a:gd name="T7" fmla="*/ 36 h 37"/>
                <a:gd name="T8" fmla="*/ 4 w 28"/>
                <a:gd name="T9" fmla="*/ 32 h 37"/>
                <a:gd name="T10" fmla="*/ 1 w 28"/>
                <a:gd name="T11" fmla="*/ 26 h 37"/>
                <a:gd name="T12" fmla="*/ 0 w 28"/>
                <a:gd name="T13" fmla="*/ 19 h 37"/>
                <a:gd name="T14" fmla="*/ 1 w 28"/>
                <a:gd name="T15" fmla="*/ 11 h 37"/>
                <a:gd name="T16" fmla="*/ 4 w 28"/>
                <a:gd name="T17" fmla="*/ 5 h 37"/>
                <a:gd name="T18" fmla="*/ 9 w 28"/>
                <a:gd name="T19" fmla="*/ 1 h 37"/>
                <a:gd name="T20" fmla="*/ 16 w 28"/>
                <a:gd name="T21" fmla="*/ 0 h 37"/>
                <a:gd name="T22" fmla="*/ 22 w 28"/>
                <a:gd name="T23" fmla="*/ 1 h 37"/>
                <a:gd name="T24" fmla="*/ 28 w 28"/>
                <a:gd name="T25" fmla="*/ 6 h 37"/>
                <a:gd name="T26" fmla="*/ 25 w 28"/>
                <a:gd name="T27" fmla="*/ 8 h 37"/>
                <a:gd name="T28" fmla="*/ 21 w 28"/>
                <a:gd name="T29" fmla="*/ 5 h 37"/>
                <a:gd name="T30" fmla="*/ 16 w 28"/>
                <a:gd name="T31" fmla="*/ 4 h 37"/>
                <a:gd name="T32" fmla="*/ 7 w 28"/>
                <a:gd name="T33" fmla="*/ 8 h 37"/>
                <a:gd name="T34" fmla="*/ 5 w 28"/>
                <a:gd name="T35" fmla="*/ 13 h 37"/>
                <a:gd name="T36" fmla="*/ 4 w 28"/>
                <a:gd name="T37" fmla="*/ 19 h 37"/>
                <a:gd name="T38" fmla="*/ 5 w 28"/>
                <a:gd name="T39" fmla="*/ 25 h 37"/>
                <a:gd name="T40" fmla="*/ 7 w 28"/>
                <a:gd name="T41" fmla="*/ 29 h 37"/>
                <a:gd name="T42" fmla="*/ 16 w 28"/>
                <a:gd name="T43" fmla="*/ 34 h 37"/>
                <a:gd name="T44" fmla="*/ 21 w 28"/>
                <a:gd name="T45" fmla="*/ 33 h 37"/>
                <a:gd name="T46" fmla="*/ 25 w 28"/>
                <a:gd name="T47" fmla="*/ 29 h 37"/>
                <a:gd name="T48" fmla="*/ 28 w 28"/>
                <a:gd name="T4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" h="37">
                  <a:moveTo>
                    <a:pt x="28" y="31"/>
                  </a:moveTo>
                  <a:cubicBezTo>
                    <a:pt x="26" y="34"/>
                    <a:pt x="24" y="35"/>
                    <a:pt x="22" y="36"/>
                  </a:cubicBezTo>
                  <a:cubicBezTo>
                    <a:pt x="21" y="37"/>
                    <a:pt x="18" y="37"/>
                    <a:pt x="16" y="37"/>
                  </a:cubicBezTo>
                  <a:cubicBezTo>
                    <a:pt x="14" y="37"/>
                    <a:pt x="11" y="37"/>
                    <a:pt x="9" y="36"/>
                  </a:cubicBezTo>
                  <a:cubicBezTo>
                    <a:pt x="8" y="35"/>
                    <a:pt x="6" y="34"/>
                    <a:pt x="4" y="32"/>
                  </a:cubicBezTo>
                  <a:cubicBezTo>
                    <a:pt x="3" y="30"/>
                    <a:pt x="2" y="29"/>
                    <a:pt x="1" y="26"/>
                  </a:cubicBezTo>
                  <a:cubicBezTo>
                    <a:pt x="1" y="24"/>
                    <a:pt x="0" y="21"/>
                    <a:pt x="0" y="19"/>
                  </a:cubicBezTo>
                  <a:cubicBezTo>
                    <a:pt x="0" y="16"/>
                    <a:pt x="1" y="13"/>
                    <a:pt x="1" y="11"/>
                  </a:cubicBezTo>
                  <a:cubicBezTo>
                    <a:pt x="2" y="9"/>
                    <a:pt x="3" y="7"/>
                    <a:pt x="4" y="5"/>
                  </a:cubicBezTo>
                  <a:cubicBezTo>
                    <a:pt x="6" y="4"/>
                    <a:pt x="8" y="2"/>
                    <a:pt x="9" y="1"/>
                  </a:cubicBezTo>
                  <a:cubicBezTo>
                    <a:pt x="11" y="1"/>
                    <a:pt x="14" y="0"/>
                    <a:pt x="16" y="0"/>
                  </a:cubicBezTo>
                  <a:cubicBezTo>
                    <a:pt x="18" y="0"/>
                    <a:pt x="21" y="1"/>
                    <a:pt x="22" y="1"/>
                  </a:cubicBezTo>
                  <a:cubicBezTo>
                    <a:pt x="24" y="2"/>
                    <a:pt x="26" y="4"/>
                    <a:pt x="28" y="6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6"/>
                    <a:pt x="22" y="5"/>
                    <a:pt x="21" y="5"/>
                  </a:cubicBezTo>
                  <a:cubicBezTo>
                    <a:pt x="20" y="4"/>
                    <a:pt x="18" y="4"/>
                    <a:pt x="16" y="4"/>
                  </a:cubicBezTo>
                  <a:cubicBezTo>
                    <a:pt x="12" y="4"/>
                    <a:pt x="9" y="5"/>
                    <a:pt x="7" y="8"/>
                  </a:cubicBezTo>
                  <a:cubicBezTo>
                    <a:pt x="6" y="10"/>
                    <a:pt x="5" y="11"/>
                    <a:pt x="5" y="13"/>
                  </a:cubicBezTo>
                  <a:cubicBezTo>
                    <a:pt x="4" y="14"/>
                    <a:pt x="4" y="16"/>
                    <a:pt x="4" y="19"/>
                  </a:cubicBezTo>
                  <a:cubicBezTo>
                    <a:pt x="4" y="21"/>
                    <a:pt x="4" y="23"/>
                    <a:pt x="5" y="25"/>
                  </a:cubicBezTo>
                  <a:cubicBezTo>
                    <a:pt x="5" y="26"/>
                    <a:pt x="6" y="28"/>
                    <a:pt x="7" y="29"/>
                  </a:cubicBezTo>
                  <a:cubicBezTo>
                    <a:pt x="9" y="32"/>
                    <a:pt x="12" y="34"/>
                    <a:pt x="16" y="34"/>
                  </a:cubicBezTo>
                  <a:cubicBezTo>
                    <a:pt x="18" y="34"/>
                    <a:pt x="20" y="33"/>
                    <a:pt x="21" y="33"/>
                  </a:cubicBezTo>
                  <a:cubicBezTo>
                    <a:pt x="22" y="32"/>
                    <a:pt x="24" y="31"/>
                    <a:pt x="25" y="29"/>
                  </a:cubicBezTo>
                  <a:lnTo>
                    <a:pt x="28" y="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" name="Freeform 43">
              <a:extLst>
                <a:ext uri="{FF2B5EF4-FFF2-40B4-BE49-F238E27FC236}">
                  <a16:creationId xmlns:a16="http://schemas.microsoft.com/office/drawing/2014/main" id="{EF80416A-6CF2-064D-4FD1-087FFF7E78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07" y="329"/>
              <a:ext cx="27" cy="36"/>
            </a:xfrm>
            <a:custGeom>
              <a:avLst/>
              <a:gdLst>
                <a:gd name="T0" fmla="*/ 28 w 28"/>
                <a:gd name="T1" fmla="*/ 26 h 37"/>
                <a:gd name="T2" fmla="*/ 25 w 28"/>
                <a:gd name="T3" fmla="*/ 34 h 37"/>
                <a:gd name="T4" fmla="*/ 14 w 28"/>
                <a:gd name="T5" fmla="*/ 37 h 37"/>
                <a:gd name="T6" fmla="*/ 6 w 28"/>
                <a:gd name="T7" fmla="*/ 36 h 37"/>
                <a:gd name="T8" fmla="*/ 0 w 28"/>
                <a:gd name="T9" fmla="*/ 32 h 37"/>
                <a:gd name="T10" fmla="*/ 2 w 28"/>
                <a:gd name="T11" fmla="*/ 29 h 37"/>
                <a:gd name="T12" fmla="*/ 14 w 28"/>
                <a:gd name="T13" fmla="*/ 34 h 37"/>
                <a:gd name="T14" fmla="*/ 25 w 28"/>
                <a:gd name="T15" fmla="*/ 26 h 37"/>
                <a:gd name="T16" fmla="*/ 23 w 28"/>
                <a:gd name="T17" fmla="*/ 22 h 37"/>
                <a:gd name="T18" fmla="*/ 18 w 28"/>
                <a:gd name="T19" fmla="*/ 20 h 37"/>
                <a:gd name="T20" fmla="*/ 12 w 28"/>
                <a:gd name="T21" fmla="*/ 20 h 37"/>
                <a:gd name="T22" fmla="*/ 1 w 28"/>
                <a:gd name="T23" fmla="*/ 10 h 37"/>
                <a:gd name="T24" fmla="*/ 5 w 28"/>
                <a:gd name="T25" fmla="*/ 3 h 37"/>
                <a:gd name="T26" fmla="*/ 14 w 28"/>
                <a:gd name="T27" fmla="*/ 0 h 37"/>
                <a:gd name="T28" fmla="*/ 21 w 28"/>
                <a:gd name="T29" fmla="*/ 1 h 37"/>
                <a:gd name="T30" fmla="*/ 27 w 28"/>
                <a:gd name="T31" fmla="*/ 4 h 37"/>
                <a:gd name="T32" fmla="*/ 24 w 28"/>
                <a:gd name="T33" fmla="*/ 7 h 37"/>
                <a:gd name="T34" fmla="*/ 14 w 28"/>
                <a:gd name="T35" fmla="*/ 4 h 37"/>
                <a:gd name="T36" fmla="*/ 7 w 28"/>
                <a:gd name="T37" fmla="*/ 5 h 37"/>
                <a:gd name="T38" fmla="*/ 5 w 28"/>
                <a:gd name="T39" fmla="*/ 10 h 37"/>
                <a:gd name="T40" fmla="*/ 7 w 28"/>
                <a:gd name="T41" fmla="*/ 15 h 37"/>
                <a:gd name="T42" fmla="*/ 12 w 28"/>
                <a:gd name="T43" fmla="*/ 16 h 37"/>
                <a:gd name="T44" fmla="*/ 18 w 28"/>
                <a:gd name="T45" fmla="*/ 17 h 37"/>
                <a:gd name="T46" fmla="*/ 22 w 28"/>
                <a:gd name="T47" fmla="*/ 18 h 37"/>
                <a:gd name="T48" fmla="*/ 25 w 28"/>
                <a:gd name="T49" fmla="*/ 19 h 37"/>
                <a:gd name="T50" fmla="*/ 28 w 28"/>
                <a:gd name="T51" fmla="*/ 22 h 37"/>
                <a:gd name="T52" fmla="*/ 28 w 28"/>
                <a:gd name="T53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8" h="37">
                  <a:moveTo>
                    <a:pt x="28" y="26"/>
                  </a:moveTo>
                  <a:cubicBezTo>
                    <a:pt x="28" y="30"/>
                    <a:pt x="27" y="32"/>
                    <a:pt x="25" y="34"/>
                  </a:cubicBezTo>
                  <a:cubicBezTo>
                    <a:pt x="22" y="36"/>
                    <a:pt x="18" y="37"/>
                    <a:pt x="14" y="37"/>
                  </a:cubicBezTo>
                  <a:cubicBezTo>
                    <a:pt x="11" y="37"/>
                    <a:pt x="8" y="37"/>
                    <a:pt x="6" y="36"/>
                  </a:cubicBezTo>
                  <a:cubicBezTo>
                    <a:pt x="3" y="35"/>
                    <a:pt x="1" y="34"/>
                    <a:pt x="0" y="32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5" y="32"/>
                    <a:pt x="9" y="34"/>
                    <a:pt x="14" y="34"/>
                  </a:cubicBezTo>
                  <a:cubicBezTo>
                    <a:pt x="21" y="34"/>
                    <a:pt x="25" y="31"/>
                    <a:pt x="25" y="26"/>
                  </a:cubicBezTo>
                  <a:cubicBezTo>
                    <a:pt x="25" y="24"/>
                    <a:pt x="24" y="23"/>
                    <a:pt x="23" y="22"/>
                  </a:cubicBezTo>
                  <a:cubicBezTo>
                    <a:pt x="22" y="21"/>
                    <a:pt x="20" y="21"/>
                    <a:pt x="1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5" y="19"/>
                    <a:pt x="1" y="16"/>
                    <a:pt x="1" y="10"/>
                  </a:cubicBezTo>
                  <a:cubicBezTo>
                    <a:pt x="1" y="7"/>
                    <a:pt x="2" y="5"/>
                    <a:pt x="5" y="3"/>
                  </a:cubicBezTo>
                  <a:cubicBezTo>
                    <a:pt x="7" y="1"/>
                    <a:pt x="10" y="0"/>
                    <a:pt x="14" y="0"/>
                  </a:cubicBezTo>
                  <a:cubicBezTo>
                    <a:pt x="16" y="0"/>
                    <a:pt x="19" y="1"/>
                    <a:pt x="21" y="1"/>
                  </a:cubicBezTo>
                  <a:cubicBezTo>
                    <a:pt x="23" y="2"/>
                    <a:pt x="25" y="3"/>
                    <a:pt x="27" y="4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1" y="5"/>
                    <a:pt x="18" y="4"/>
                    <a:pt x="14" y="4"/>
                  </a:cubicBezTo>
                  <a:cubicBezTo>
                    <a:pt x="11" y="4"/>
                    <a:pt x="9" y="4"/>
                    <a:pt x="7" y="5"/>
                  </a:cubicBezTo>
                  <a:cubicBezTo>
                    <a:pt x="6" y="6"/>
                    <a:pt x="5" y="8"/>
                    <a:pt x="5" y="10"/>
                  </a:cubicBezTo>
                  <a:cubicBezTo>
                    <a:pt x="5" y="12"/>
                    <a:pt x="5" y="14"/>
                    <a:pt x="7" y="15"/>
                  </a:cubicBezTo>
                  <a:cubicBezTo>
                    <a:pt x="8" y="16"/>
                    <a:pt x="10" y="16"/>
                    <a:pt x="12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9" y="17"/>
                    <a:pt x="21" y="17"/>
                    <a:pt x="22" y="18"/>
                  </a:cubicBezTo>
                  <a:cubicBezTo>
                    <a:pt x="23" y="18"/>
                    <a:pt x="24" y="19"/>
                    <a:pt x="25" y="19"/>
                  </a:cubicBezTo>
                  <a:cubicBezTo>
                    <a:pt x="26" y="20"/>
                    <a:pt x="27" y="21"/>
                    <a:pt x="28" y="22"/>
                  </a:cubicBezTo>
                  <a:cubicBezTo>
                    <a:pt x="28" y="23"/>
                    <a:pt x="28" y="25"/>
                    <a:pt x="28" y="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" name="Freeform 44">
              <a:extLst>
                <a:ext uri="{FF2B5EF4-FFF2-40B4-BE49-F238E27FC236}">
                  <a16:creationId xmlns:a16="http://schemas.microsoft.com/office/drawing/2014/main" id="{39BE865A-491E-CCC5-12C1-871A6E0A01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89" y="144"/>
              <a:ext cx="104" cy="138"/>
            </a:xfrm>
            <a:custGeom>
              <a:avLst/>
              <a:gdLst>
                <a:gd name="T0" fmla="*/ 90 w 107"/>
                <a:gd name="T1" fmla="*/ 128 h 141"/>
                <a:gd name="T2" fmla="*/ 52 w 107"/>
                <a:gd name="T3" fmla="*/ 141 h 141"/>
                <a:gd name="T4" fmla="*/ 0 w 107"/>
                <a:gd name="T5" fmla="*/ 141 h 141"/>
                <a:gd name="T6" fmla="*/ 0 w 107"/>
                <a:gd name="T7" fmla="*/ 0 h 141"/>
                <a:gd name="T8" fmla="*/ 52 w 107"/>
                <a:gd name="T9" fmla="*/ 0 h 141"/>
                <a:gd name="T10" fmla="*/ 90 w 107"/>
                <a:gd name="T11" fmla="*/ 14 h 141"/>
                <a:gd name="T12" fmla="*/ 105 w 107"/>
                <a:gd name="T13" fmla="*/ 71 h 141"/>
                <a:gd name="T14" fmla="*/ 90 w 107"/>
                <a:gd name="T15" fmla="*/ 128 h 141"/>
                <a:gd name="T16" fmla="*/ 66 w 107"/>
                <a:gd name="T17" fmla="*/ 39 h 141"/>
                <a:gd name="T18" fmla="*/ 50 w 107"/>
                <a:gd name="T19" fmla="*/ 31 h 141"/>
                <a:gd name="T20" fmla="*/ 34 w 107"/>
                <a:gd name="T21" fmla="*/ 31 h 141"/>
                <a:gd name="T22" fmla="*/ 34 w 107"/>
                <a:gd name="T23" fmla="*/ 111 h 141"/>
                <a:gd name="T24" fmla="*/ 50 w 107"/>
                <a:gd name="T25" fmla="*/ 111 h 141"/>
                <a:gd name="T26" fmla="*/ 66 w 107"/>
                <a:gd name="T27" fmla="*/ 103 h 141"/>
                <a:gd name="T28" fmla="*/ 70 w 107"/>
                <a:gd name="T29" fmla="*/ 71 h 141"/>
                <a:gd name="T30" fmla="*/ 66 w 107"/>
                <a:gd name="T31" fmla="*/ 39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141">
                  <a:moveTo>
                    <a:pt x="90" y="128"/>
                  </a:moveTo>
                  <a:cubicBezTo>
                    <a:pt x="80" y="137"/>
                    <a:pt x="67" y="141"/>
                    <a:pt x="52" y="141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67" y="0"/>
                    <a:pt x="80" y="4"/>
                    <a:pt x="90" y="14"/>
                  </a:cubicBezTo>
                  <a:cubicBezTo>
                    <a:pt x="107" y="31"/>
                    <a:pt x="105" y="49"/>
                    <a:pt x="105" y="71"/>
                  </a:cubicBezTo>
                  <a:cubicBezTo>
                    <a:pt x="105" y="93"/>
                    <a:pt x="107" y="111"/>
                    <a:pt x="90" y="128"/>
                  </a:cubicBezTo>
                  <a:close/>
                  <a:moveTo>
                    <a:pt x="66" y="39"/>
                  </a:moveTo>
                  <a:cubicBezTo>
                    <a:pt x="63" y="34"/>
                    <a:pt x="58" y="31"/>
                    <a:pt x="50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111"/>
                    <a:pt x="34" y="111"/>
                    <a:pt x="34" y="111"/>
                  </a:cubicBezTo>
                  <a:cubicBezTo>
                    <a:pt x="50" y="111"/>
                    <a:pt x="50" y="111"/>
                    <a:pt x="50" y="111"/>
                  </a:cubicBezTo>
                  <a:cubicBezTo>
                    <a:pt x="58" y="111"/>
                    <a:pt x="63" y="107"/>
                    <a:pt x="66" y="103"/>
                  </a:cubicBezTo>
                  <a:cubicBezTo>
                    <a:pt x="69" y="99"/>
                    <a:pt x="70" y="95"/>
                    <a:pt x="70" y="71"/>
                  </a:cubicBezTo>
                  <a:cubicBezTo>
                    <a:pt x="70" y="47"/>
                    <a:pt x="69" y="43"/>
                    <a:pt x="6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777EDF7C-6B17-4D1E-8751-5B44D09D332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710" y="144"/>
              <a:ext cx="33" cy="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" name="Freeform 46">
              <a:extLst>
                <a:ext uri="{FF2B5EF4-FFF2-40B4-BE49-F238E27FC236}">
                  <a16:creationId xmlns:a16="http://schemas.microsoft.com/office/drawing/2014/main" id="{31F01D25-B4DE-7755-A3EF-D4A142D364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67" y="144"/>
              <a:ext cx="107" cy="138"/>
            </a:xfrm>
            <a:custGeom>
              <a:avLst/>
              <a:gdLst>
                <a:gd name="T0" fmla="*/ 78 w 107"/>
                <a:gd name="T1" fmla="*/ 138 h 138"/>
                <a:gd name="T2" fmla="*/ 33 w 107"/>
                <a:gd name="T3" fmla="*/ 68 h 138"/>
                <a:gd name="T4" fmla="*/ 33 w 107"/>
                <a:gd name="T5" fmla="*/ 138 h 138"/>
                <a:gd name="T6" fmla="*/ 0 w 107"/>
                <a:gd name="T7" fmla="*/ 138 h 138"/>
                <a:gd name="T8" fmla="*/ 0 w 107"/>
                <a:gd name="T9" fmla="*/ 0 h 138"/>
                <a:gd name="T10" fmla="*/ 29 w 107"/>
                <a:gd name="T11" fmla="*/ 0 h 138"/>
                <a:gd name="T12" fmla="*/ 73 w 107"/>
                <a:gd name="T13" fmla="*/ 69 h 138"/>
                <a:gd name="T14" fmla="*/ 73 w 107"/>
                <a:gd name="T15" fmla="*/ 0 h 138"/>
                <a:gd name="T16" fmla="*/ 107 w 107"/>
                <a:gd name="T17" fmla="*/ 0 h 138"/>
                <a:gd name="T18" fmla="*/ 107 w 107"/>
                <a:gd name="T19" fmla="*/ 138 h 138"/>
                <a:gd name="T20" fmla="*/ 78 w 107"/>
                <a:gd name="T2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38">
                  <a:moveTo>
                    <a:pt x="78" y="138"/>
                  </a:moveTo>
                  <a:lnTo>
                    <a:pt x="33" y="68"/>
                  </a:lnTo>
                  <a:lnTo>
                    <a:pt x="33" y="138"/>
                  </a:lnTo>
                  <a:lnTo>
                    <a:pt x="0" y="138"/>
                  </a:lnTo>
                  <a:lnTo>
                    <a:pt x="0" y="0"/>
                  </a:lnTo>
                  <a:lnTo>
                    <a:pt x="29" y="0"/>
                  </a:lnTo>
                  <a:lnTo>
                    <a:pt x="73" y="69"/>
                  </a:lnTo>
                  <a:lnTo>
                    <a:pt x="73" y="0"/>
                  </a:lnTo>
                  <a:lnTo>
                    <a:pt x="107" y="0"/>
                  </a:lnTo>
                  <a:lnTo>
                    <a:pt x="107" y="138"/>
                  </a:lnTo>
                  <a:lnTo>
                    <a:pt x="78" y="1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Freeform 47">
              <a:extLst>
                <a:ext uri="{FF2B5EF4-FFF2-40B4-BE49-F238E27FC236}">
                  <a16:creationId xmlns:a16="http://schemas.microsoft.com/office/drawing/2014/main" id="{C62A4077-C2CE-AF31-2D3D-C822B9C2A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883" y="144"/>
              <a:ext cx="125" cy="138"/>
            </a:xfrm>
            <a:custGeom>
              <a:avLst/>
              <a:gdLst>
                <a:gd name="T0" fmla="*/ 90 w 125"/>
                <a:gd name="T1" fmla="*/ 138 h 138"/>
                <a:gd name="T2" fmla="*/ 85 w 125"/>
                <a:gd name="T3" fmla="*/ 117 h 138"/>
                <a:gd name="T4" fmla="*/ 42 w 125"/>
                <a:gd name="T5" fmla="*/ 117 h 138"/>
                <a:gd name="T6" fmla="*/ 35 w 125"/>
                <a:gd name="T7" fmla="*/ 138 h 138"/>
                <a:gd name="T8" fmla="*/ 0 w 125"/>
                <a:gd name="T9" fmla="*/ 138 h 138"/>
                <a:gd name="T10" fmla="*/ 50 w 125"/>
                <a:gd name="T11" fmla="*/ 0 h 138"/>
                <a:gd name="T12" fmla="*/ 76 w 125"/>
                <a:gd name="T13" fmla="*/ 0 h 138"/>
                <a:gd name="T14" fmla="*/ 125 w 125"/>
                <a:gd name="T15" fmla="*/ 138 h 138"/>
                <a:gd name="T16" fmla="*/ 90 w 125"/>
                <a:gd name="T17" fmla="*/ 138 h 138"/>
                <a:gd name="T18" fmla="*/ 64 w 125"/>
                <a:gd name="T19" fmla="*/ 53 h 138"/>
                <a:gd name="T20" fmla="*/ 52 w 125"/>
                <a:gd name="T21" fmla="*/ 89 h 138"/>
                <a:gd name="T22" fmla="*/ 75 w 125"/>
                <a:gd name="T23" fmla="*/ 89 h 138"/>
                <a:gd name="T24" fmla="*/ 64 w 125"/>
                <a:gd name="T25" fmla="*/ 53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" h="138">
                  <a:moveTo>
                    <a:pt x="90" y="138"/>
                  </a:moveTo>
                  <a:lnTo>
                    <a:pt x="85" y="117"/>
                  </a:lnTo>
                  <a:lnTo>
                    <a:pt x="42" y="117"/>
                  </a:lnTo>
                  <a:lnTo>
                    <a:pt x="35" y="138"/>
                  </a:lnTo>
                  <a:lnTo>
                    <a:pt x="0" y="138"/>
                  </a:lnTo>
                  <a:lnTo>
                    <a:pt x="50" y="0"/>
                  </a:lnTo>
                  <a:lnTo>
                    <a:pt x="76" y="0"/>
                  </a:lnTo>
                  <a:lnTo>
                    <a:pt x="125" y="138"/>
                  </a:lnTo>
                  <a:lnTo>
                    <a:pt x="90" y="138"/>
                  </a:lnTo>
                  <a:close/>
                  <a:moveTo>
                    <a:pt x="64" y="53"/>
                  </a:moveTo>
                  <a:lnTo>
                    <a:pt x="52" y="89"/>
                  </a:lnTo>
                  <a:lnTo>
                    <a:pt x="75" y="89"/>
                  </a:lnTo>
                  <a:lnTo>
                    <a:pt x="64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Freeform 48">
              <a:extLst>
                <a:ext uri="{FF2B5EF4-FFF2-40B4-BE49-F238E27FC236}">
                  <a16:creationId xmlns:a16="http://schemas.microsoft.com/office/drawing/2014/main" id="{D968D33E-E4E8-81B9-9B7D-C9C7DD9DBD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18" y="144"/>
              <a:ext cx="89" cy="138"/>
            </a:xfrm>
            <a:custGeom>
              <a:avLst/>
              <a:gdLst>
                <a:gd name="T0" fmla="*/ 0 w 89"/>
                <a:gd name="T1" fmla="*/ 138 h 138"/>
                <a:gd name="T2" fmla="*/ 0 w 89"/>
                <a:gd name="T3" fmla="*/ 0 h 138"/>
                <a:gd name="T4" fmla="*/ 34 w 89"/>
                <a:gd name="T5" fmla="*/ 0 h 138"/>
                <a:gd name="T6" fmla="*/ 34 w 89"/>
                <a:gd name="T7" fmla="*/ 108 h 138"/>
                <a:gd name="T8" fmla="*/ 89 w 89"/>
                <a:gd name="T9" fmla="*/ 108 h 138"/>
                <a:gd name="T10" fmla="*/ 89 w 89"/>
                <a:gd name="T11" fmla="*/ 138 h 138"/>
                <a:gd name="T12" fmla="*/ 0 w 89"/>
                <a:gd name="T13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38">
                  <a:moveTo>
                    <a:pt x="0" y="138"/>
                  </a:moveTo>
                  <a:lnTo>
                    <a:pt x="0" y="0"/>
                  </a:lnTo>
                  <a:lnTo>
                    <a:pt x="34" y="0"/>
                  </a:lnTo>
                  <a:lnTo>
                    <a:pt x="34" y="108"/>
                  </a:lnTo>
                  <a:lnTo>
                    <a:pt x="89" y="108"/>
                  </a:lnTo>
                  <a:lnTo>
                    <a:pt x="89" y="138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Freeform 49">
              <a:extLst>
                <a:ext uri="{FF2B5EF4-FFF2-40B4-BE49-F238E27FC236}">
                  <a16:creationId xmlns:a16="http://schemas.microsoft.com/office/drawing/2014/main" id="{FCBAB2F0-F207-27AD-DF4F-0F41367D19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10" y="143"/>
              <a:ext cx="105" cy="140"/>
            </a:xfrm>
            <a:custGeom>
              <a:avLst/>
              <a:gdLst>
                <a:gd name="T0" fmla="*/ 94 w 109"/>
                <a:gd name="T1" fmla="*/ 128 h 144"/>
                <a:gd name="T2" fmla="*/ 54 w 109"/>
                <a:gd name="T3" fmla="*/ 144 h 144"/>
                <a:gd name="T4" fmla="*/ 15 w 109"/>
                <a:gd name="T5" fmla="*/ 128 h 144"/>
                <a:gd name="T6" fmla="*/ 1 w 109"/>
                <a:gd name="T7" fmla="*/ 72 h 144"/>
                <a:gd name="T8" fmla="*/ 15 w 109"/>
                <a:gd name="T9" fmla="*/ 16 h 144"/>
                <a:gd name="T10" fmla="*/ 54 w 109"/>
                <a:gd name="T11" fmla="*/ 0 h 144"/>
                <a:gd name="T12" fmla="*/ 94 w 109"/>
                <a:gd name="T13" fmla="*/ 16 h 144"/>
                <a:gd name="T14" fmla="*/ 108 w 109"/>
                <a:gd name="T15" fmla="*/ 72 h 144"/>
                <a:gd name="T16" fmla="*/ 94 w 109"/>
                <a:gd name="T17" fmla="*/ 128 h 144"/>
                <a:gd name="T18" fmla="*/ 68 w 109"/>
                <a:gd name="T19" fmla="*/ 37 h 144"/>
                <a:gd name="T20" fmla="*/ 54 w 109"/>
                <a:gd name="T21" fmla="*/ 31 h 144"/>
                <a:gd name="T22" fmla="*/ 40 w 109"/>
                <a:gd name="T23" fmla="*/ 37 h 144"/>
                <a:gd name="T24" fmla="*/ 35 w 109"/>
                <a:gd name="T25" fmla="*/ 72 h 144"/>
                <a:gd name="T26" fmla="*/ 40 w 109"/>
                <a:gd name="T27" fmla="*/ 106 h 144"/>
                <a:gd name="T28" fmla="*/ 54 w 109"/>
                <a:gd name="T29" fmla="*/ 113 h 144"/>
                <a:gd name="T30" fmla="*/ 68 w 109"/>
                <a:gd name="T31" fmla="*/ 106 h 144"/>
                <a:gd name="T32" fmla="*/ 73 w 109"/>
                <a:gd name="T33" fmla="*/ 72 h 144"/>
                <a:gd name="T34" fmla="*/ 68 w 109"/>
                <a:gd name="T35" fmla="*/ 37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9" h="144">
                  <a:moveTo>
                    <a:pt x="94" y="128"/>
                  </a:moveTo>
                  <a:cubicBezTo>
                    <a:pt x="83" y="138"/>
                    <a:pt x="72" y="144"/>
                    <a:pt x="54" y="144"/>
                  </a:cubicBezTo>
                  <a:cubicBezTo>
                    <a:pt x="37" y="144"/>
                    <a:pt x="25" y="138"/>
                    <a:pt x="15" y="128"/>
                  </a:cubicBezTo>
                  <a:cubicBezTo>
                    <a:pt x="0" y="113"/>
                    <a:pt x="1" y="93"/>
                    <a:pt x="1" y="72"/>
                  </a:cubicBezTo>
                  <a:cubicBezTo>
                    <a:pt x="1" y="51"/>
                    <a:pt x="0" y="31"/>
                    <a:pt x="15" y="16"/>
                  </a:cubicBezTo>
                  <a:cubicBezTo>
                    <a:pt x="25" y="6"/>
                    <a:pt x="37" y="0"/>
                    <a:pt x="54" y="0"/>
                  </a:cubicBezTo>
                  <a:cubicBezTo>
                    <a:pt x="72" y="0"/>
                    <a:pt x="83" y="6"/>
                    <a:pt x="94" y="16"/>
                  </a:cubicBezTo>
                  <a:cubicBezTo>
                    <a:pt x="109" y="31"/>
                    <a:pt x="108" y="51"/>
                    <a:pt x="108" y="72"/>
                  </a:cubicBezTo>
                  <a:cubicBezTo>
                    <a:pt x="108" y="93"/>
                    <a:pt x="109" y="113"/>
                    <a:pt x="94" y="128"/>
                  </a:cubicBezTo>
                  <a:close/>
                  <a:moveTo>
                    <a:pt x="68" y="37"/>
                  </a:moveTo>
                  <a:cubicBezTo>
                    <a:pt x="66" y="34"/>
                    <a:pt x="61" y="31"/>
                    <a:pt x="54" y="31"/>
                  </a:cubicBezTo>
                  <a:cubicBezTo>
                    <a:pt x="48" y="31"/>
                    <a:pt x="43" y="34"/>
                    <a:pt x="40" y="37"/>
                  </a:cubicBezTo>
                  <a:cubicBezTo>
                    <a:pt x="37" y="41"/>
                    <a:pt x="35" y="46"/>
                    <a:pt x="35" y="72"/>
                  </a:cubicBezTo>
                  <a:cubicBezTo>
                    <a:pt x="35" y="98"/>
                    <a:pt x="37" y="102"/>
                    <a:pt x="40" y="106"/>
                  </a:cubicBezTo>
                  <a:cubicBezTo>
                    <a:pt x="43" y="110"/>
                    <a:pt x="48" y="113"/>
                    <a:pt x="54" y="113"/>
                  </a:cubicBezTo>
                  <a:cubicBezTo>
                    <a:pt x="61" y="113"/>
                    <a:pt x="66" y="110"/>
                    <a:pt x="68" y="106"/>
                  </a:cubicBezTo>
                  <a:cubicBezTo>
                    <a:pt x="71" y="102"/>
                    <a:pt x="73" y="98"/>
                    <a:pt x="73" y="72"/>
                  </a:cubicBezTo>
                  <a:cubicBezTo>
                    <a:pt x="73" y="46"/>
                    <a:pt x="71" y="41"/>
                    <a:pt x="68" y="3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Freeform 50">
              <a:extLst>
                <a:ext uri="{FF2B5EF4-FFF2-40B4-BE49-F238E27FC236}">
                  <a16:creationId xmlns:a16="http://schemas.microsoft.com/office/drawing/2014/main" id="{A42EE1FE-B7C0-F3A0-AAD5-65E642EAA3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28" y="143"/>
              <a:ext cx="105" cy="140"/>
            </a:xfrm>
            <a:custGeom>
              <a:avLst/>
              <a:gdLst>
                <a:gd name="T0" fmla="*/ 95 w 109"/>
                <a:gd name="T1" fmla="*/ 128 h 144"/>
                <a:gd name="T2" fmla="*/ 54 w 109"/>
                <a:gd name="T3" fmla="*/ 144 h 144"/>
                <a:gd name="T4" fmla="*/ 15 w 109"/>
                <a:gd name="T5" fmla="*/ 128 h 144"/>
                <a:gd name="T6" fmla="*/ 0 w 109"/>
                <a:gd name="T7" fmla="*/ 72 h 144"/>
                <a:gd name="T8" fmla="*/ 15 w 109"/>
                <a:gd name="T9" fmla="*/ 16 h 144"/>
                <a:gd name="T10" fmla="*/ 54 w 109"/>
                <a:gd name="T11" fmla="*/ 0 h 144"/>
                <a:gd name="T12" fmla="*/ 109 w 109"/>
                <a:gd name="T13" fmla="*/ 47 h 144"/>
                <a:gd name="T14" fmla="*/ 74 w 109"/>
                <a:gd name="T15" fmla="*/ 47 h 144"/>
                <a:gd name="T16" fmla="*/ 54 w 109"/>
                <a:gd name="T17" fmla="*/ 31 h 144"/>
                <a:gd name="T18" fmla="*/ 40 w 109"/>
                <a:gd name="T19" fmla="*/ 37 h 144"/>
                <a:gd name="T20" fmla="*/ 35 w 109"/>
                <a:gd name="T21" fmla="*/ 72 h 144"/>
                <a:gd name="T22" fmla="*/ 40 w 109"/>
                <a:gd name="T23" fmla="*/ 107 h 144"/>
                <a:gd name="T24" fmla="*/ 54 w 109"/>
                <a:gd name="T25" fmla="*/ 113 h 144"/>
                <a:gd name="T26" fmla="*/ 69 w 109"/>
                <a:gd name="T27" fmla="*/ 107 h 144"/>
                <a:gd name="T28" fmla="*/ 75 w 109"/>
                <a:gd name="T29" fmla="*/ 92 h 144"/>
                <a:gd name="T30" fmla="*/ 75 w 109"/>
                <a:gd name="T31" fmla="*/ 90 h 144"/>
                <a:gd name="T32" fmla="*/ 54 w 109"/>
                <a:gd name="T33" fmla="*/ 90 h 144"/>
                <a:gd name="T34" fmla="*/ 54 w 109"/>
                <a:gd name="T35" fmla="*/ 61 h 144"/>
                <a:gd name="T36" fmla="*/ 109 w 109"/>
                <a:gd name="T37" fmla="*/ 61 h 144"/>
                <a:gd name="T38" fmla="*/ 109 w 109"/>
                <a:gd name="T39" fmla="*/ 81 h 144"/>
                <a:gd name="T40" fmla="*/ 95 w 109"/>
                <a:gd name="T41" fmla="*/ 12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9" h="144">
                  <a:moveTo>
                    <a:pt x="95" y="128"/>
                  </a:moveTo>
                  <a:cubicBezTo>
                    <a:pt x="83" y="140"/>
                    <a:pt x="69" y="144"/>
                    <a:pt x="54" y="144"/>
                  </a:cubicBezTo>
                  <a:cubicBezTo>
                    <a:pt x="37" y="144"/>
                    <a:pt x="25" y="138"/>
                    <a:pt x="15" y="128"/>
                  </a:cubicBezTo>
                  <a:cubicBezTo>
                    <a:pt x="0" y="113"/>
                    <a:pt x="0" y="93"/>
                    <a:pt x="0" y="72"/>
                  </a:cubicBezTo>
                  <a:cubicBezTo>
                    <a:pt x="0" y="51"/>
                    <a:pt x="0" y="31"/>
                    <a:pt x="15" y="16"/>
                  </a:cubicBezTo>
                  <a:cubicBezTo>
                    <a:pt x="25" y="6"/>
                    <a:pt x="37" y="0"/>
                    <a:pt x="54" y="0"/>
                  </a:cubicBezTo>
                  <a:cubicBezTo>
                    <a:pt x="90" y="0"/>
                    <a:pt x="106" y="24"/>
                    <a:pt x="109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1" y="36"/>
                    <a:pt x="66" y="31"/>
                    <a:pt x="54" y="31"/>
                  </a:cubicBezTo>
                  <a:cubicBezTo>
                    <a:pt x="48" y="31"/>
                    <a:pt x="43" y="34"/>
                    <a:pt x="40" y="37"/>
                  </a:cubicBezTo>
                  <a:cubicBezTo>
                    <a:pt x="37" y="41"/>
                    <a:pt x="35" y="46"/>
                    <a:pt x="35" y="72"/>
                  </a:cubicBezTo>
                  <a:cubicBezTo>
                    <a:pt x="35" y="98"/>
                    <a:pt x="37" y="103"/>
                    <a:pt x="40" y="107"/>
                  </a:cubicBezTo>
                  <a:cubicBezTo>
                    <a:pt x="43" y="110"/>
                    <a:pt x="48" y="113"/>
                    <a:pt x="54" y="113"/>
                  </a:cubicBezTo>
                  <a:cubicBezTo>
                    <a:pt x="61" y="113"/>
                    <a:pt x="66" y="111"/>
                    <a:pt x="69" y="107"/>
                  </a:cubicBezTo>
                  <a:cubicBezTo>
                    <a:pt x="73" y="103"/>
                    <a:pt x="75" y="97"/>
                    <a:pt x="75" y="92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54" y="90"/>
                    <a:pt x="54" y="90"/>
                    <a:pt x="54" y="90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109" y="61"/>
                    <a:pt x="109" y="61"/>
                    <a:pt x="109" y="61"/>
                  </a:cubicBezTo>
                  <a:cubicBezTo>
                    <a:pt x="109" y="81"/>
                    <a:pt x="109" y="81"/>
                    <a:pt x="109" y="81"/>
                  </a:cubicBezTo>
                  <a:cubicBezTo>
                    <a:pt x="109" y="104"/>
                    <a:pt x="106" y="117"/>
                    <a:pt x="95" y="12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" name="Freeform 51">
              <a:extLst>
                <a:ext uri="{FF2B5EF4-FFF2-40B4-BE49-F238E27FC236}">
                  <a16:creationId xmlns:a16="http://schemas.microsoft.com/office/drawing/2014/main" id="{9858BB1E-70D1-78E2-EF44-3E6BD9092A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0" y="144"/>
              <a:ext cx="101" cy="138"/>
            </a:xfrm>
            <a:custGeom>
              <a:avLst/>
              <a:gdLst>
                <a:gd name="T0" fmla="*/ 67 w 101"/>
                <a:gd name="T1" fmla="*/ 30 h 138"/>
                <a:gd name="T2" fmla="*/ 67 w 101"/>
                <a:gd name="T3" fmla="*/ 138 h 138"/>
                <a:gd name="T4" fmla="*/ 34 w 101"/>
                <a:gd name="T5" fmla="*/ 138 h 138"/>
                <a:gd name="T6" fmla="*/ 34 w 101"/>
                <a:gd name="T7" fmla="*/ 30 h 138"/>
                <a:gd name="T8" fmla="*/ 0 w 101"/>
                <a:gd name="T9" fmla="*/ 30 h 138"/>
                <a:gd name="T10" fmla="*/ 0 w 101"/>
                <a:gd name="T11" fmla="*/ 0 h 138"/>
                <a:gd name="T12" fmla="*/ 101 w 101"/>
                <a:gd name="T13" fmla="*/ 0 h 138"/>
                <a:gd name="T14" fmla="*/ 101 w 101"/>
                <a:gd name="T15" fmla="*/ 30 h 138"/>
                <a:gd name="T16" fmla="*/ 67 w 101"/>
                <a:gd name="T17" fmla="*/ 3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138">
                  <a:moveTo>
                    <a:pt x="67" y="30"/>
                  </a:moveTo>
                  <a:lnTo>
                    <a:pt x="67" y="138"/>
                  </a:lnTo>
                  <a:lnTo>
                    <a:pt x="34" y="138"/>
                  </a:lnTo>
                  <a:lnTo>
                    <a:pt x="34" y="30"/>
                  </a:lnTo>
                  <a:lnTo>
                    <a:pt x="0" y="30"/>
                  </a:lnTo>
                  <a:lnTo>
                    <a:pt x="0" y="0"/>
                  </a:lnTo>
                  <a:lnTo>
                    <a:pt x="101" y="0"/>
                  </a:lnTo>
                  <a:lnTo>
                    <a:pt x="101" y="30"/>
                  </a:lnTo>
                  <a:lnTo>
                    <a:pt x="67" y="3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" name="Freeform 52">
              <a:extLst>
                <a:ext uri="{FF2B5EF4-FFF2-40B4-BE49-F238E27FC236}">
                  <a16:creationId xmlns:a16="http://schemas.microsoft.com/office/drawing/2014/main" id="{63CA1B00-3565-0DC8-62B3-FBA87BC752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8" y="144"/>
              <a:ext cx="115" cy="138"/>
            </a:xfrm>
            <a:custGeom>
              <a:avLst/>
              <a:gdLst>
                <a:gd name="T0" fmla="*/ 75 w 115"/>
                <a:gd name="T1" fmla="*/ 138 h 138"/>
                <a:gd name="T2" fmla="*/ 44 w 115"/>
                <a:gd name="T3" fmla="*/ 82 h 138"/>
                <a:gd name="T4" fmla="*/ 32 w 115"/>
                <a:gd name="T5" fmla="*/ 95 h 138"/>
                <a:gd name="T6" fmla="*/ 32 w 115"/>
                <a:gd name="T7" fmla="*/ 138 h 138"/>
                <a:gd name="T8" fmla="*/ 0 w 115"/>
                <a:gd name="T9" fmla="*/ 138 h 138"/>
                <a:gd name="T10" fmla="*/ 0 w 115"/>
                <a:gd name="T11" fmla="*/ 0 h 138"/>
                <a:gd name="T12" fmla="*/ 32 w 115"/>
                <a:gd name="T13" fmla="*/ 0 h 138"/>
                <a:gd name="T14" fmla="*/ 32 w 115"/>
                <a:gd name="T15" fmla="*/ 49 h 138"/>
                <a:gd name="T16" fmla="*/ 72 w 115"/>
                <a:gd name="T17" fmla="*/ 0 h 138"/>
                <a:gd name="T18" fmla="*/ 113 w 115"/>
                <a:gd name="T19" fmla="*/ 0 h 138"/>
                <a:gd name="T20" fmla="*/ 66 w 115"/>
                <a:gd name="T21" fmla="*/ 56 h 138"/>
                <a:gd name="T22" fmla="*/ 115 w 115"/>
                <a:gd name="T23" fmla="*/ 138 h 138"/>
                <a:gd name="T24" fmla="*/ 75 w 115"/>
                <a:gd name="T25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5" h="138">
                  <a:moveTo>
                    <a:pt x="75" y="138"/>
                  </a:moveTo>
                  <a:lnTo>
                    <a:pt x="44" y="82"/>
                  </a:lnTo>
                  <a:lnTo>
                    <a:pt x="32" y="95"/>
                  </a:lnTo>
                  <a:lnTo>
                    <a:pt x="32" y="138"/>
                  </a:lnTo>
                  <a:lnTo>
                    <a:pt x="0" y="138"/>
                  </a:lnTo>
                  <a:lnTo>
                    <a:pt x="0" y="0"/>
                  </a:lnTo>
                  <a:lnTo>
                    <a:pt x="32" y="0"/>
                  </a:lnTo>
                  <a:lnTo>
                    <a:pt x="32" y="49"/>
                  </a:lnTo>
                  <a:lnTo>
                    <a:pt x="72" y="0"/>
                  </a:lnTo>
                  <a:lnTo>
                    <a:pt x="113" y="0"/>
                  </a:lnTo>
                  <a:lnTo>
                    <a:pt x="66" y="56"/>
                  </a:lnTo>
                  <a:lnTo>
                    <a:pt x="115" y="138"/>
                  </a:lnTo>
                  <a:lnTo>
                    <a:pt x="75" y="1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7941AB9E-C21E-C7F4-3E33-C46EFAF0C1E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492" y="144"/>
              <a:ext cx="34" cy="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" name="Freeform 54">
              <a:extLst>
                <a:ext uri="{FF2B5EF4-FFF2-40B4-BE49-F238E27FC236}">
                  <a16:creationId xmlns:a16="http://schemas.microsoft.com/office/drawing/2014/main" id="{F4F6AC27-BDAF-AC0D-DE4D-809058C653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" y="0"/>
              <a:ext cx="5918" cy="254"/>
            </a:xfrm>
            <a:custGeom>
              <a:avLst/>
              <a:gdLst>
                <a:gd name="T0" fmla="*/ 5918 w 5918"/>
                <a:gd name="T1" fmla="*/ 0 h 254"/>
                <a:gd name="T2" fmla="*/ 234 w 5918"/>
                <a:gd name="T3" fmla="*/ 0 h 254"/>
                <a:gd name="T4" fmla="*/ 0 w 5918"/>
                <a:gd name="T5" fmla="*/ 0 h 254"/>
                <a:gd name="T6" fmla="*/ 0 w 5918"/>
                <a:gd name="T7" fmla="*/ 0 h 254"/>
                <a:gd name="T8" fmla="*/ 0 w 5918"/>
                <a:gd name="T9" fmla="*/ 254 h 254"/>
                <a:gd name="T10" fmla="*/ 133 w 5918"/>
                <a:gd name="T11" fmla="*/ 254 h 254"/>
                <a:gd name="T12" fmla="*/ 233 w 5918"/>
                <a:gd name="T13" fmla="*/ 154 h 254"/>
                <a:gd name="T14" fmla="*/ 5765 w 5918"/>
                <a:gd name="T15" fmla="*/ 154 h 254"/>
                <a:gd name="T16" fmla="*/ 5918 w 5918"/>
                <a:gd name="T17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18" h="254">
                  <a:moveTo>
                    <a:pt x="5918" y="0"/>
                  </a:moveTo>
                  <a:lnTo>
                    <a:pt x="23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54"/>
                  </a:lnTo>
                  <a:lnTo>
                    <a:pt x="133" y="254"/>
                  </a:lnTo>
                  <a:lnTo>
                    <a:pt x="233" y="154"/>
                  </a:lnTo>
                  <a:lnTo>
                    <a:pt x="5765" y="154"/>
                  </a:lnTo>
                  <a:lnTo>
                    <a:pt x="5918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458848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1734356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9568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2279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8894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672353"/>
            <a:ext cx="10515600" cy="10183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6236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3043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262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2EA2501-B744-3DC2-A784-90F87602AD76}"/>
              </a:ext>
            </a:extLst>
          </p:cNvPr>
          <p:cNvSpPr/>
          <p:nvPr userDrawn="1"/>
        </p:nvSpPr>
        <p:spPr>
          <a:xfrm>
            <a:off x="2990850" y="814430"/>
            <a:ext cx="5905500" cy="60435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C64180A-5BCD-DD2C-FBDE-4F92ADB6C280}"/>
              </a:ext>
            </a:extLst>
          </p:cNvPr>
          <p:cNvSpPr/>
          <p:nvPr userDrawn="1"/>
        </p:nvSpPr>
        <p:spPr>
          <a:xfrm>
            <a:off x="-632069" y="201231"/>
            <a:ext cx="10142606" cy="7208787"/>
          </a:xfrm>
          <a:custGeom>
            <a:avLst/>
            <a:gdLst>
              <a:gd name="connsiteX0" fmla="*/ 0 w 10142606"/>
              <a:gd name="connsiteY0" fmla="*/ 0 h 7208787"/>
              <a:gd name="connsiteX1" fmla="*/ 797049 w 10142606"/>
              <a:gd name="connsiteY1" fmla="*/ 0 h 7208787"/>
              <a:gd name="connsiteX2" fmla="*/ 1485900 w 10142606"/>
              <a:gd name="connsiteY2" fmla="*/ 0 h 7208787"/>
              <a:gd name="connsiteX3" fmla="*/ 1485900 w 10142606"/>
              <a:gd name="connsiteY3" fmla="*/ 443 h 7208787"/>
              <a:gd name="connsiteX4" fmla="*/ 10142606 w 10142606"/>
              <a:gd name="connsiteY4" fmla="*/ 6009 h 7208787"/>
              <a:gd name="connsiteX5" fmla="*/ 3169409 w 10142606"/>
              <a:gd name="connsiteY5" fmla="*/ 7208787 h 7208787"/>
              <a:gd name="connsiteX6" fmla="*/ 1485900 w 10142606"/>
              <a:gd name="connsiteY6" fmla="*/ 7199775 h 7208787"/>
              <a:gd name="connsiteX7" fmla="*/ 1485900 w 10142606"/>
              <a:gd name="connsiteY7" fmla="*/ 7208787 h 7208787"/>
              <a:gd name="connsiteX8" fmla="*/ 0 w 10142606"/>
              <a:gd name="connsiteY8" fmla="*/ 7208787 h 72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42606" h="7208787">
                <a:moveTo>
                  <a:pt x="0" y="0"/>
                </a:moveTo>
                <a:lnTo>
                  <a:pt x="797049" y="0"/>
                </a:lnTo>
                <a:lnTo>
                  <a:pt x="1485900" y="0"/>
                </a:lnTo>
                <a:lnTo>
                  <a:pt x="1485900" y="443"/>
                </a:lnTo>
                <a:lnTo>
                  <a:pt x="10142606" y="6009"/>
                </a:lnTo>
                <a:lnTo>
                  <a:pt x="3169409" y="7208787"/>
                </a:lnTo>
                <a:lnTo>
                  <a:pt x="1485900" y="7199775"/>
                </a:lnTo>
                <a:lnTo>
                  <a:pt x="1485900" y="7208787"/>
                </a:lnTo>
                <a:lnTo>
                  <a:pt x="0" y="7208787"/>
                </a:lnTo>
                <a:close/>
              </a:path>
            </a:pathLst>
          </a:custGeom>
          <a:solidFill>
            <a:srgbClr val="043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L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7E223C10-748B-80A7-CE2E-2A61F032A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4063569"/>
            <a:ext cx="5181600" cy="1980000"/>
          </a:xfrm>
        </p:spPr>
        <p:txBody>
          <a:bodyPr/>
          <a:lstStyle>
            <a:lvl1pPr marL="228600" indent="-228600">
              <a:defRPr/>
            </a:lvl1pPr>
          </a:lstStyle>
          <a:p>
            <a:pPr marL="0" lvl="0" indent="0">
              <a:buNone/>
            </a:pPr>
            <a:r>
              <a:rPr lang="en-US" b="1" noProof="0">
                <a:solidFill>
                  <a:schemeClr val="bg1"/>
                </a:solidFill>
              </a:rPr>
              <a:t>Click to edit Master text styles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2AD1310-D2DD-880F-A376-587A5985BBE6}"/>
              </a:ext>
            </a:extLst>
          </p:cNvPr>
          <p:cNvGrpSpPr/>
          <p:nvPr userDrawn="1"/>
        </p:nvGrpSpPr>
        <p:grpSpPr>
          <a:xfrm>
            <a:off x="799852" y="839406"/>
            <a:ext cx="5678571" cy="1792104"/>
            <a:chOff x="799852" y="4120065"/>
            <a:chExt cx="5678571" cy="1792104"/>
          </a:xfrm>
        </p:grpSpPr>
        <p:sp>
          <p:nvSpPr>
            <p:cNvPr id="7" name="Content Placeholder 5">
              <a:hlinkClick r:id="rId2"/>
              <a:extLst>
                <a:ext uri="{FF2B5EF4-FFF2-40B4-BE49-F238E27FC236}">
                  <a16:creationId xmlns:a16="http://schemas.microsoft.com/office/drawing/2014/main" id="{83B5F4AE-DAF3-9BA4-76DA-1BAA77BA8A52}"/>
                </a:ext>
              </a:extLst>
            </p:cNvPr>
            <p:cNvSpPr txBox="1">
              <a:spLocks/>
            </p:cNvSpPr>
            <p:nvPr/>
          </p:nvSpPr>
          <p:spPr>
            <a:xfrm>
              <a:off x="1296824" y="4120065"/>
              <a:ext cx="4722976" cy="48729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nl-NL" sz="2000" dirty="0">
                  <a:solidFill>
                    <a:schemeClr val="bg1"/>
                  </a:solidFill>
                </a:rPr>
                <a:t>www.dinalog.nl</a:t>
              </a:r>
            </a:p>
          </p:txBody>
        </p:sp>
        <p:pic>
          <p:nvPicPr>
            <p:cNvPr id="8" name="Picture 7" descr="A black and white play button&#10;&#10;Description automatically generated">
              <a:hlinkClick r:id="rId3"/>
              <a:extLst>
                <a:ext uri="{FF2B5EF4-FFF2-40B4-BE49-F238E27FC236}">
                  <a16:creationId xmlns:a16="http://schemas.microsoft.com/office/drawing/2014/main" id="{00EFC241-3166-2BF7-4FB4-77893403F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5552169"/>
              <a:ext cx="360000" cy="360000"/>
            </a:xfrm>
            <a:prstGeom prst="rect">
              <a:avLst/>
            </a:prstGeom>
          </p:spPr>
        </p:pic>
        <p:pic>
          <p:nvPicPr>
            <p:cNvPr id="9" name="Picture 8">
              <a:hlinkClick r:id="rId5"/>
              <a:extLst>
                <a:ext uri="{FF2B5EF4-FFF2-40B4-BE49-F238E27FC236}">
                  <a16:creationId xmlns:a16="http://schemas.microsoft.com/office/drawing/2014/main" id="{6CBE7102-51FF-9011-C80E-2C457CA21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4873569"/>
              <a:ext cx="391304" cy="360000"/>
            </a:xfrm>
            <a:prstGeom prst="rect">
              <a:avLst/>
            </a:prstGeom>
          </p:spPr>
        </p:pic>
        <p:sp>
          <p:nvSpPr>
            <p:cNvPr id="10" name="Content Placeholder 5">
              <a:hlinkClick r:id="rId5"/>
              <a:extLst>
                <a:ext uri="{FF2B5EF4-FFF2-40B4-BE49-F238E27FC236}">
                  <a16:creationId xmlns:a16="http://schemas.microsoft.com/office/drawing/2014/main" id="{A985F777-1379-651E-909C-8A3AD1E21AF3}"/>
                </a:ext>
              </a:extLst>
            </p:cNvPr>
            <p:cNvSpPr txBox="1">
              <a:spLocks/>
            </p:cNvSpPr>
            <p:nvPr/>
          </p:nvSpPr>
          <p:spPr>
            <a:xfrm>
              <a:off x="1263163" y="4904829"/>
              <a:ext cx="5181600" cy="360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nl-NL" sz="2000" dirty="0">
                  <a:solidFill>
                    <a:schemeClr val="bg1"/>
                  </a:solidFill>
                </a:rPr>
                <a:t>/</a:t>
              </a:r>
              <a:r>
                <a:rPr lang="nl-NL" sz="2000" dirty="0" err="1">
                  <a:solidFill>
                    <a:schemeClr val="bg1"/>
                  </a:solidFill>
                </a:rPr>
                <a:t>dinalog-dutch-institute-for-advanced-logistics</a:t>
              </a:r>
              <a:r>
                <a:rPr lang="nl-NL" sz="2000" dirty="0">
                  <a:solidFill>
                    <a:schemeClr val="bg1"/>
                  </a:solidFill>
                </a:rPr>
                <a:t>/</a:t>
              </a:r>
            </a:p>
          </p:txBody>
        </p:sp>
        <p:sp>
          <p:nvSpPr>
            <p:cNvPr id="11" name="Content Placeholder 5">
              <a:hlinkClick r:id="rId3"/>
              <a:extLst>
                <a:ext uri="{FF2B5EF4-FFF2-40B4-BE49-F238E27FC236}">
                  <a16:creationId xmlns:a16="http://schemas.microsoft.com/office/drawing/2014/main" id="{4F9D9286-A436-8B3E-9D38-EA01708438E5}"/>
                </a:ext>
              </a:extLst>
            </p:cNvPr>
            <p:cNvSpPr txBox="1">
              <a:spLocks/>
            </p:cNvSpPr>
            <p:nvPr/>
          </p:nvSpPr>
          <p:spPr>
            <a:xfrm>
              <a:off x="1296823" y="5552169"/>
              <a:ext cx="5181600" cy="360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nl-NL" sz="2000" dirty="0" err="1">
                  <a:solidFill>
                    <a:schemeClr val="bg1"/>
                  </a:solidFill>
                </a:rPr>
                <a:t>tkidinalog</a:t>
              </a:r>
              <a:endParaRPr lang="nl-NL" sz="2000" dirty="0">
                <a:solidFill>
                  <a:schemeClr val="bg1"/>
                </a:solidFill>
              </a:endParaRPr>
            </a:p>
          </p:txBody>
        </p:sp>
        <p:pic>
          <p:nvPicPr>
            <p:cNvPr id="12" name="Graphic 11" descr="World with solid fill">
              <a:hlinkClick r:id="rId2"/>
              <a:extLst>
                <a:ext uri="{FF2B5EF4-FFF2-40B4-BE49-F238E27FC236}">
                  <a16:creationId xmlns:a16="http://schemas.microsoft.com/office/drawing/2014/main" id="{B4CBAEA9-A5E1-BC74-53B3-0D1026187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99852" y="4120065"/>
              <a:ext cx="468000" cy="468000"/>
            </a:xfrm>
            <a:prstGeom prst="rect">
              <a:avLst/>
            </a:prstGeom>
          </p:spPr>
        </p:pic>
      </p:grp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CD6B66D-E584-C4D0-E096-395DD72E38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424" y="839406"/>
            <a:ext cx="4299416" cy="6018594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157991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695325"/>
            <a:ext cx="10515600" cy="995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nl-NL" dirty="0"/>
              <a:t>20 mei, Rijtuigenloods Amersfoort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7388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GB" dirty="0" err="1"/>
              <a:t>Innovatieconferentie</a:t>
            </a:r>
            <a:r>
              <a:rPr lang="en-GB" dirty="0"/>
              <a:t> 2025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9553800" y="6356350"/>
            <a:ext cx="18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C2629B8E-9BEB-4403-915B-9D4FBA29FE60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325" y="183"/>
            <a:ext cx="12186676" cy="79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6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0" r:id="rId9"/>
    <p:sldLayoutId id="2147483669" r:id="rId10"/>
    <p:sldLayoutId id="2147483656" r:id="rId11"/>
    <p:sldLayoutId id="214748365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43A56"/>
          </a:solidFill>
          <a:latin typeface="Inter" panose="02000503000000020004" pitchFamily="2" charset="0"/>
          <a:ea typeface="Inter" panose="02000503000000020004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695325"/>
            <a:ext cx="10515600" cy="995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DIN Offc" panose="020B0504020101020102" pitchFamily="34" charset="0"/>
              </a:defRPr>
            </a:lvl1pPr>
          </a:lstStyle>
          <a:p>
            <a:fld id="{9AC5E7A0-4D29-4A95-BF6E-6FAC858D232C}" type="datetimeFigureOut">
              <a:rPr lang="nl-NL" smtClean="0"/>
              <a:pPr/>
              <a:t>22-5-2025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DIN Offc" panose="020B0504020101020102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DIN Offc" panose="020B0504020101020102" pitchFamily="34" charset="0"/>
              </a:defRPr>
            </a:lvl1pPr>
          </a:lstStyle>
          <a:p>
            <a:fld id="{C2629B8E-9BEB-4403-915B-9D4FBA29FE60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5325" y="183"/>
            <a:ext cx="12186676" cy="79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964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43A56"/>
          </a:solidFill>
          <a:latin typeface="DIN Offc Black" panose="020B0A04020101010102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IN Offc" panose="020B0504020101020102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IN Offc" panose="020B0504020101020102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IN Offc" panose="020B0504020101020102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 Offc" panose="020B0504020101020102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 Offc" panose="020B0504020101020102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aljosja@docklab.nl" TargetMode="External"/><Relationship Id="rId2" Type="http://schemas.openxmlformats.org/officeDocument/2006/relationships/hyperlink" Target="mailto:rzuidwijk@rsm.nl" TargetMode="Externa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0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7.png"/><Relationship Id="rId7" Type="http://schemas.openxmlformats.org/officeDocument/2006/relationships/image" Target="../media/image9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hyperlink" Target="http://www.dinalog.nl/" TargetMode="External"/><Relationship Id="rId4" Type="http://schemas.openxmlformats.org/officeDocument/2006/relationships/image" Target="../media/image88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jpeg"/><Relationship Id="rId7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emf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hyperlink" Target="https://www.dinalog.nl/wp-content/uploads/2025/01/Dinalog_Eindverslag_AI-BIPTO_03.pdf" TargetMode="External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1655763" y="3429000"/>
            <a:ext cx="8640762" cy="900113"/>
          </a:xfrm>
        </p:spPr>
        <p:txBody>
          <a:bodyPr>
            <a:normAutofit/>
          </a:bodyPr>
          <a:lstStyle/>
          <a:p>
            <a:r>
              <a:rPr lang="nl-NL" dirty="0"/>
              <a:t>AI Impact op Supply </a:t>
            </a:r>
            <a:r>
              <a:rPr lang="nl-NL" dirty="0" err="1"/>
              <a:t>Chains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1655763" y="4438650"/>
            <a:ext cx="8640762" cy="539750"/>
          </a:xfrm>
        </p:spPr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01883-DCC5-FCBE-028D-FB48CAA3BD1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nl-NL"/>
              <a:t>20 mei 2025, Rijtuigenloods Amersfoort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62315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E38FC-9896-DCEA-E8FD-5D17C8579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5DEE76-6665-5FDB-2BFD-39DF8C3CD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>
                <a:latin typeface="Segoe UI"/>
                <a:cs typeface="Segoe UI"/>
              </a:rPr>
              <a:t>Smart Aardbei Project</a:t>
            </a:r>
            <a:endParaRPr lang="nl-NL" noProof="0"/>
          </a:p>
        </p:txBody>
      </p:sp>
      <p:sp>
        <p:nvSpPr>
          <p:cNvPr id="38" name="Tijdelijke aanduiding voor inhoud 2">
            <a:extLst>
              <a:ext uri="{FF2B5EF4-FFF2-40B4-BE49-F238E27FC236}">
                <a16:creationId xmlns:a16="http://schemas.microsoft.com/office/drawing/2014/main" id="{2ED90D48-E692-1884-F821-076BDB19E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479" y="1613590"/>
            <a:ext cx="11372152" cy="685662"/>
          </a:xfrm>
        </p:spPr>
        <p:txBody>
          <a:bodyPr>
            <a:normAutofit/>
          </a:bodyPr>
          <a:lstStyle/>
          <a:p>
            <a:r>
              <a:rPr lang="nl-NL" dirty="0"/>
              <a:t>De oplossingsrichting: sensor ontwikkeling voor keten </a:t>
            </a:r>
            <a:r>
              <a:rPr lang="nl-NL" dirty="0" err="1"/>
              <a:t>mapping</a:t>
            </a:r>
            <a:endParaRPr lang="nl-NL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222E717-AAD1-B9E2-E7A7-DA564ED38D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7" b="28184"/>
          <a:stretch/>
        </p:blipFill>
        <p:spPr bwMode="auto">
          <a:xfrm>
            <a:off x="4344302" y="2686540"/>
            <a:ext cx="4731301" cy="338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C52C11-0081-63DD-8DE3-304CD50FF4BE}"/>
              </a:ext>
            </a:extLst>
          </p:cNvPr>
          <p:cNvSpPr txBox="1"/>
          <p:nvPr/>
        </p:nvSpPr>
        <p:spPr>
          <a:xfrm>
            <a:off x="1484244" y="2239621"/>
            <a:ext cx="2133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temperatuur loggen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DA682B-5173-75FD-5CC3-DB03D9B1C1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375" y="2686539"/>
            <a:ext cx="2540382" cy="3386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D181D3-9E42-F159-CB08-9B57D132C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686540"/>
            <a:ext cx="5074779" cy="33869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8D2237-1941-5D93-D719-2079881ADC2D}"/>
              </a:ext>
            </a:extLst>
          </p:cNvPr>
          <p:cNvSpPr txBox="1"/>
          <p:nvPr/>
        </p:nvSpPr>
        <p:spPr>
          <a:xfrm>
            <a:off x="6096000" y="2231270"/>
            <a:ext cx="2028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Condensatieloggers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FC794F-CBC5-2A0C-4C1C-B0F24A291950}"/>
              </a:ext>
            </a:extLst>
          </p:cNvPr>
          <p:cNvSpPr txBox="1"/>
          <p:nvPr/>
        </p:nvSpPr>
        <p:spPr>
          <a:xfrm>
            <a:off x="9546055" y="2232999"/>
            <a:ext cx="1463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Schokloggers</a:t>
            </a:r>
          </a:p>
        </p:txBody>
      </p:sp>
    </p:spTree>
    <p:extLst>
      <p:ext uri="{BB962C8B-B14F-4D97-AF65-F5344CB8AC3E}">
        <p14:creationId xmlns:p14="http://schemas.microsoft.com/office/powerpoint/2010/main" val="408901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49432-DBE2-6BC5-D3B1-3F1024F49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0C2343-C419-9672-2C7A-23432B779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>
                <a:latin typeface="Segoe UI"/>
                <a:cs typeface="Segoe UI"/>
              </a:rPr>
              <a:t>Smart Aardbei Project</a:t>
            </a:r>
            <a:endParaRPr lang="nl-NL" noProof="0"/>
          </a:p>
        </p:txBody>
      </p:sp>
      <p:sp>
        <p:nvSpPr>
          <p:cNvPr id="38" name="Tijdelijke aanduiding voor inhoud 2">
            <a:extLst>
              <a:ext uri="{FF2B5EF4-FFF2-40B4-BE49-F238E27FC236}">
                <a16:creationId xmlns:a16="http://schemas.microsoft.com/office/drawing/2014/main" id="{B3BFE465-11A3-3DC8-EF6A-DD8310AFB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479" y="1613590"/>
            <a:ext cx="11372152" cy="685662"/>
          </a:xfrm>
        </p:spPr>
        <p:txBody>
          <a:bodyPr/>
          <a:lstStyle/>
          <a:p>
            <a:r>
              <a:rPr lang="nl-NL" dirty="0"/>
              <a:t>De resultaten-keten mappen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B5AE7ED-EB09-61A2-BE9B-9938FB433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686" y="926409"/>
            <a:ext cx="4311223" cy="585146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0B009B6-D311-F423-F450-D96F6FB0F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81" y="2157506"/>
            <a:ext cx="4208683" cy="470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95440FD-4652-0DB8-A16E-51C5C36CF9C6}"/>
              </a:ext>
            </a:extLst>
          </p:cNvPr>
          <p:cNvSpPr/>
          <p:nvPr/>
        </p:nvSpPr>
        <p:spPr>
          <a:xfrm>
            <a:off x="7642584" y="4698815"/>
            <a:ext cx="426830" cy="352496"/>
          </a:xfrm>
          <a:prstGeom prst="ellipse">
            <a:avLst/>
          </a:prstGeom>
          <a:solidFill>
            <a:schemeClr val="bg1">
              <a:alpha val="2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59D784A-17C5-0C42-859B-C1D6EE38DB4C}"/>
              </a:ext>
            </a:extLst>
          </p:cNvPr>
          <p:cNvSpPr/>
          <p:nvPr/>
        </p:nvSpPr>
        <p:spPr>
          <a:xfrm>
            <a:off x="7635910" y="5579095"/>
            <a:ext cx="433504" cy="352496"/>
          </a:xfrm>
          <a:prstGeom prst="ellipse">
            <a:avLst/>
          </a:prstGeom>
          <a:solidFill>
            <a:schemeClr val="bg1">
              <a:alpha val="2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66665F8-9DB4-4172-071A-BD0AECDBA336}"/>
              </a:ext>
            </a:extLst>
          </p:cNvPr>
          <p:cNvSpPr/>
          <p:nvPr/>
        </p:nvSpPr>
        <p:spPr>
          <a:xfrm>
            <a:off x="7635910" y="3441318"/>
            <a:ext cx="426830" cy="352496"/>
          </a:xfrm>
          <a:prstGeom prst="ellipse">
            <a:avLst/>
          </a:prstGeom>
          <a:solidFill>
            <a:schemeClr val="bg1">
              <a:alpha val="2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590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B9053-300D-8C16-F9D5-8E87B9C35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3B6469-282F-5C7C-3C9C-FB32B4ED9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>
                <a:latin typeface="Segoe UI"/>
                <a:cs typeface="Segoe UI"/>
              </a:rPr>
              <a:t>Smart Aardbei Project</a:t>
            </a:r>
            <a:endParaRPr lang="nl-NL" noProof="0"/>
          </a:p>
        </p:txBody>
      </p:sp>
      <p:sp>
        <p:nvSpPr>
          <p:cNvPr id="38" name="Tijdelijke aanduiding voor inhoud 2">
            <a:extLst>
              <a:ext uri="{FF2B5EF4-FFF2-40B4-BE49-F238E27FC236}">
                <a16:creationId xmlns:a16="http://schemas.microsoft.com/office/drawing/2014/main" id="{ACD99528-039B-41EB-533F-A91A7D9D1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479" y="1613590"/>
            <a:ext cx="11372152" cy="685662"/>
          </a:xfrm>
        </p:spPr>
        <p:txBody>
          <a:bodyPr/>
          <a:lstStyle/>
          <a:p>
            <a:r>
              <a:rPr lang="nl-NL" dirty="0" err="1"/>
              <a:t>Emulated</a:t>
            </a:r>
            <a:r>
              <a:rPr lang="nl-NL" dirty="0"/>
              <a:t> </a:t>
            </a:r>
            <a:r>
              <a:rPr lang="nl-NL" dirty="0" err="1"/>
              <a:t>twin</a:t>
            </a:r>
            <a:endParaRPr lang="nl-N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5F816B-AA77-F491-B0CF-58551E8FB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531166"/>
            <a:ext cx="6378239" cy="3909392"/>
          </a:xfrm>
          <a:prstGeom prst="rect">
            <a:avLst/>
          </a:prstGeom>
        </p:spPr>
      </p:pic>
      <p:pic>
        <p:nvPicPr>
          <p:cNvPr id="4" name="Picture 3" descr="A collage of graphs&#10;&#10;AI-generated content may be incorrect.">
            <a:extLst>
              <a:ext uri="{FF2B5EF4-FFF2-40B4-BE49-F238E27FC236}">
                <a16:creationId xmlns:a16="http://schemas.microsoft.com/office/drawing/2014/main" id="{559F5296-1049-4A60-B7A6-CE3A43422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76" y="2170375"/>
            <a:ext cx="5402945" cy="468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46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81661-ACD5-64FA-EA40-0D9C3BF9C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0B4AB4-7D9E-0D08-1E22-3DF580430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>
                <a:latin typeface="Segoe UI"/>
                <a:cs typeface="Segoe UI"/>
              </a:rPr>
              <a:t>Smart Aardbei Project</a:t>
            </a:r>
            <a:endParaRPr lang="nl-NL" noProof="0"/>
          </a:p>
        </p:txBody>
      </p:sp>
      <p:sp>
        <p:nvSpPr>
          <p:cNvPr id="38" name="Tijdelijke aanduiding voor inhoud 2">
            <a:extLst>
              <a:ext uri="{FF2B5EF4-FFF2-40B4-BE49-F238E27FC236}">
                <a16:creationId xmlns:a16="http://schemas.microsoft.com/office/drawing/2014/main" id="{0BB0D0D5-974B-71F5-AA6D-C5AC2D2BF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479" y="1613590"/>
            <a:ext cx="11372152" cy="685662"/>
          </a:xfrm>
        </p:spPr>
        <p:txBody>
          <a:bodyPr/>
          <a:lstStyle/>
          <a:p>
            <a:r>
              <a:rPr lang="nl-NL" dirty="0" err="1"/>
              <a:t>Emulated</a:t>
            </a:r>
            <a:r>
              <a:rPr lang="nl-NL" dirty="0"/>
              <a:t> </a:t>
            </a:r>
            <a:r>
              <a:rPr lang="nl-NL" dirty="0" err="1"/>
              <a:t>twin</a:t>
            </a:r>
            <a:r>
              <a:rPr lang="nl-NL" dirty="0"/>
              <a:t>- temperatuur verdeling in de truck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6D5F12-CFA4-3CA1-F631-1DA58C32A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96" y="3812350"/>
            <a:ext cx="5917364" cy="2515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ABA697-8556-6335-F38E-C6F598290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156" y="2403835"/>
            <a:ext cx="5292645" cy="10985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6582B-A987-8E44-8FCF-FE034F9AF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4938" y="2299252"/>
            <a:ext cx="4579054" cy="1281498"/>
          </a:xfrm>
          <a:prstGeom prst="rect">
            <a:avLst/>
          </a:prstGeom>
        </p:spPr>
      </p:pic>
      <p:pic>
        <p:nvPicPr>
          <p:cNvPr id="8" name="Grafik 16">
            <a:extLst>
              <a:ext uri="{FF2B5EF4-FFF2-40B4-BE49-F238E27FC236}">
                <a16:creationId xmlns:a16="http://schemas.microsoft.com/office/drawing/2014/main" id="{D550DF1E-80FE-CDD2-0ED0-C1594519BFA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881" r="12998"/>
          <a:stretch/>
        </p:blipFill>
        <p:spPr>
          <a:xfrm>
            <a:off x="6984246" y="3946365"/>
            <a:ext cx="3920729" cy="224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33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C7662-B5E7-80D7-2689-FE95C14D9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81ED23-A54E-27C2-570D-75B7CE9A8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>
                <a:latin typeface="Segoe UI"/>
                <a:cs typeface="Segoe UI"/>
              </a:rPr>
              <a:t>Smart Aardbei Project</a:t>
            </a:r>
            <a:endParaRPr lang="nl-NL" noProof="0"/>
          </a:p>
        </p:txBody>
      </p:sp>
      <p:sp>
        <p:nvSpPr>
          <p:cNvPr id="38" name="Tijdelijke aanduiding voor inhoud 2">
            <a:extLst>
              <a:ext uri="{FF2B5EF4-FFF2-40B4-BE49-F238E27FC236}">
                <a16:creationId xmlns:a16="http://schemas.microsoft.com/office/drawing/2014/main" id="{151CB536-98F2-3C71-ECB3-F940B8B8F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478" y="1613588"/>
            <a:ext cx="11752188" cy="5140957"/>
          </a:xfrm>
        </p:spPr>
        <p:txBody>
          <a:bodyPr>
            <a:normAutofit/>
          </a:bodyPr>
          <a:lstStyle/>
          <a:p>
            <a:r>
              <a:rPr lang="nl-NL" dirty="0"/>
              <a:t>De impact (kwaliteit gecontroleerde logistiek) </a:t>
            </a:r>
          </a:p>
          <a:p>
            <a:pPr lvl="1"/>
            <a:r>
              <a:rPr lang="nl-NL" dirty="0"/>
              <a:t>Temperatuurverdeling in de truck omzetten in houdbaarheid verdeling </a:t>
            </a:r>
          </a:p>
          <a:p>
            <a:pPr lvl="1"/>
            <a:r>
              <a:rPr lang="nl-NL" dirty="0"/>
              <a:t>Wanneer welke verpakking (mechanische schade)</a:t>
            </a:r>
          </a:p>
          <a:p>
            <a:pPr lvl="1"/>
            <a:r>
              <a:rPr lang="nl-NL" dirty="0"/>
              <a:t>Grotere keten transparantie </a:t>
            </a:r>
          </a:p>
          <a:p>
            <a:pPr lvl="1"/>
            <a:r>
              <a:rPr lang="nl-NL" dirty="0"/>
              <a:t>Vermindering voedsel verliezen</a:t>
            </a:r>
          </a:p>
          <a:p>
            <a:pPr lvl="1"/>
            <a:endParaRPr lang="nl-NL" dirty="0"/>
          </a:p>
          <a:p>
            <a:r>
              <a:rPr lang="nl-NL" dirty="0"/>
              <a:t>De inzichten - verbeteringen</a:t>
            </a:r>
          </a:p>
          <a:p>
            <a:pPr lvl="1"/>
            <a:r>
              <a:rPr lang="nl-NL" dirty="0"/>
              <a:t>Kwaliteitsmetingen maken het nog beter </a:t>
            </a:r>
          </a:p>
          <a:p>
            <a:pPr lvl="2"/>
            <a:r>
              <a:rPr lang="nl-NL" dirty="0"/>
              <a:t>Hyper spectrale imaging</a:t>
            </a:r>
          </a:p>
          <a:p>
            <a:pPr lvl="2"/>
            <a:r>
              <a:rPr lang="nl-NL" dirty="0"/>
              <a:t>Kleur verdelingen van bakjes aardbeien</a:t>
            </a:r>
          </a:p>
          <a:p>
            <a:pPr lvl="1"/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6E1DDE-A51C-5D7F-FDBC-BA4D9B383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785" y="3948409"/>
            <a:ext cx="4322820" cy="290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43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black silhouette of a person with a question mark on his head&#10;&#10;AI-generated content may be incorrect.">
            <a:extLst>
              <a:ext uri="{FF2B5EF4-FFF2-40B4-BE49-F238E27FC236}">
                <a16:creationId xmlns:a16="http://schemas.microsoft.com/office/drawing/2014/main" id="{170F484E-FCE2-CF70-CD78-ED995C055F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919" y="1893821"/>
            <a:ext cx="2855081" cy="2613210"/>
          </a:xfrm>
        </p:spPr>
      </p:pic>
      <p:pic>
        <p:nvPicPr>
          <p:cNvPr id="5" name="Picture Placeholder 4" descr="A person looking at two monitors&#10;&#10;AI-generated content may be incorrect.">
            <a:extLst>
              <a:ext uri="{FF2B5EF4-FFF2-40B4-BE49-F238E27FC236}">
                <a16:creationId xmlns:a16="http://schemas.microsoft.com/office/drawing/2014/main" id="{20ED591B-6627-F8CD-1C67-937B6723E9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2" t="-906" r="-4785" b="-11915"/>
          <a:stretch/>
        </p:blipFill>
        <p:spPr>
          <a:xfrm>
            <a:off x="820959" y="2959246"/>
            <a:ext cx="6874686" cy="4955357"/>
          </a:xfr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9B09A3B8-E435-F01C-9BF4-8E5029BB00CC}"/>
              </a:ext>
            </a:extLst>
          </p:cNvPr>
          <p:cNvSpPr txBox="1"/>
          <p:nvPr/>
        </p:nvSpPr>
        <p:spPr>
          <a:xfrm>
            <a:off x="9441711" y="4912242"/>
            <a:ext cx="2046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Posterpresentatie</a:t>
            </a:r>
          </a:p>
        </p:txBody>
      </p:sp>
    </p:spTree>
    <p:extLst>
      <p:ext uri="{BB962C8B-B14F-4D97-AF65-F5344CB8AC3E}">
        <p14:creationId xmlns:p14="http://schemas.microsoft.com/office/powerpoint/2010/main" val="686604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 err="1"/>
              <a:t>REsponsible</a:t>
            </a:r>
            <a:r>
              <a:rPr lang="nl-NL" dirty="0"/>
              <a:t> </a:t>
            </a:r>
            <a:r>
              <a:rPr lang="nl-NL" dirty="0" err="1"/>
              <a:t>SUpply</a:t>
            </a:r>
            <a:r>
              <a:rPr lang="nl-NL" dirty="0"/>
              <a:t> </a:t>
            </a:r>
            <a:r>
              <a:rPr lang="nl-NL" dirty="0" err="1"/>
              <a:t>Chains</a:t>
            </a:r>
            <a:r>
              <a:rPr lang="nl-NL" dirty="0"/>
              <a:t>:</a:t>
            </a:r>
          </a:p>
          <a:p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compLiance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due</a:t>
            </a:r>
            <a:r>
              <a:rPr lang="nl-NL" dirty="0"/>
              <a:t> Diligence  (RESULD) 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nl-NL" dirty="0" err="1"/>
              <a:t>From</a:t>
            </a:r>
            <a:r>
              <a:rPr lang="nl-NL" dirty="0"/>
              <a:t> baseline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advanced</a:t>
            </a:r>
            <a:r>
              <a:rPr lang="nl-NL" dirty="0"/>
              <a:t> features of blockchain </a:t>
            </a:r>
            <a:r>
              <a:rPr lang="nl-NL" dirty="0" err="1"/>
              <a:t>enabled</a:t>
            </a:r>
            <a:r>
              <a:rPr lang="nl-NL" dirty="0"/>
              <a:t> </a:t>
            </a:r>
            <a:r>
              <a:rPr lang="nl-NL" dirty="0" err="1"/>
              <a:t>certification</a:t>
            </a:r>
            <a:endParaRPr lang="nl-NL" dirty="0"/>
          </a:p>
          <a:p>
            <a:endParaRPr lang="nl-NL" dirty="0"/>
          </a:p>
          <a:p>
            <a:r>
              <a:rPr lang="nl-NL" dirty="0"/>
              <a:t>Rob Zuidwijk (rzuidwijk@rsm.nl)</a:t>
            </a:r>
          </a:p>
        </p:txBody>
      </p:sp>
    </p:spTree>
    <p:extLst>
      <p:ext uri="{BB962C8B-B14F-4D97-AF65-F5344CB8AC3E}">
        <p14:creationId xmlns:p14="http://schemas.microsoft.com/office/powerpoint/2010/main" val="3951158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Vision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International fresh produce supply chains need end-to-end visibility and be more reliable and accessible (SME’s) for </a:t>
            </a:r>
            <a:r>
              <a:rPr lang="en-GB"/>
              <a:t>e.g. food </a:t>
            </a:r>
            <a:r>
              <a:rPr lang="en-GB" dirty="0"/>
              <a:t>safety, consumer trust, and sustainability;</a:t>
            </a:r>
          </a:p>
          <a:p>
            <a:r>
              <a:rPr lang="en-GB" dirty="0"/>
              <a:t>Reap opportunities to improve current paper-based processes;</a:t>
            </a:r>
          </a:p>
          <a:p>
            <a:r>
              <a:rPr lang="en-GB" dirty="0"/>
              <a:t>Provide an environment to experiment with, develop and disseminate knowledge about digitalization of certification processes;</a:t>
            </a:r>
          </a:p>
          <a:p>
            <a:r>
              <a:rPr lang="en-GB" dirty="0"/>
              <a:t>Establish use cases with involvement of relevant stakeholders to demonstrate digitalized certification processes.</a:t>
            </a:r>
          </a:p>
        </p:txBody>
      </p:sp>
    </p:spTree>
    <p:extLst>
      <p:ext uri="{BB962C8B-B14F-4D97-AF65-F5344CB8AC3E}">
        <p14:creationId xmlns:p14="http://schemas.microsoft.com/office/powerpoint/2010/main" val="599032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4246C2-0CD4-B77A-B3DB-2A93B53AB9DB}"/>
              </a:ext>
            </a:extLst>
          </p:cNvPr>
          <p:cNvSpPr txBox="1"/>
          <p:nvPr/>
        </p:nvSpPr>
        <p:spPr>
          <a:xfrm>
            <a:off x="578005" y="6006780"/>
            <a:ext cx="5724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This activity is co-funded by the Temporary research subsidy scheme Top Sector Logistics 2022-2026 of the Ministry of Infrastructure and Water Management.</a:t>
            </a:r>
            <a:endParaRPr kumimoji="0" lang="en-NL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04A5C3-2E24-B5E7-B35B-9CA6D0BB5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409" y="5043590"/>
            <a:ext cx="2222923" cy="4220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BC75AF-1018-5589-A4AC-0C1B84AE2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6824" y="4830849"/>
            <a:ext cx="1479947" cy="7399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F63968-AD02-77DF-1C51-2D8513F90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5583" y="4930294"/>
            <a:ext cx="2004990" cy="482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123854-62CA-711E-AC83-3E7A38633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7634" y="3564230"/>
            <a:ext cx="1125538" cy="11255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66DF50-AACB-E4BF-2AEA-AC42A91421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2215" y="3481952"/>
            <a:ext cx="1356268" cy="1356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7A2910-7357-399B-A98D-79D572C2BA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6114" y="3441007"/>
            <a:ext cx="1489287" cy="14892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8CE2B0-E573-8833-D7EC-E08BF37E4A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6486" y="3696771"/>
            <a:ext cx="1765458" cy="11769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78B48F-DE33-EC88-20AF-AB1FB89896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191" y="3797069"/>
            <a:ext cx="2313210" cy="8735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3180D1-4E32-6B79-BF6F-60EA3BA8D5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1717" y="3536046"/>
            <a:ext cx="2335536" cy="9953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73B10C-EADF-9940-F3E2-8938A7AB22A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3549" b="20513"/>
          <a:stretch/>
        </p:blipFill>
        <p:spPr>
          <a:xfrm>
            <a:off x="9985707" y="4781020"/>
            <a:ext cx="1364585" cy="7633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01858F-E493-D050-D2C8-DE83DD0E7F5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30492"/>
          <a:stretch/>
        </p:blipFill>
        <p:spPr>
          <a:xfrm>
            <a:off x="6362118" y="5834089"/>
            <a:ext cx="2923351" cy="8316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3C6E4CD-E64D-A8AA-E54F-77F90EA637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78139" y="6126153"/>
            <a:ext cx="2435856" cy="5395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0E1DB1B-AED0-DEFC-01A9-B50A62660A72}"/>
              </a:ext>
            </a:extLst>
          </p:cNvPr>
          <p:cNvSpPr txBox="1"/>
          <p:nvPr/>
        </p:nvSpPr>
        <p:spPr>
          <a:xfrm>
            <a:off x="651191" y="348331"/>
            <a:ext cx="105733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Together with our partners, we have established the following: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baseline solution that has been demonstrated to stakeholders;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position paper that outlines the main knowledge questions.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are currently developing use cases, where stakeholders will be able to incorporate baseline solutions for end-to-end visibility, and help develop B2B/B2G/G2B advanced features for (phytosanitary) certification processes.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cases:  NL-UK trade and Kenya-NL trade.</a:t>
            </a: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81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D7602A-1BDA-576C-1F26-4CB82B515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Research Questions</a:t>
            </a:r>
            <a:endParaRPr lang="en-NL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73C3B0-CDBA-85A2-AC0C-789365F5A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i="1" dirty="0"/>
              <a:t>How does supply chain complexity inform the effectiveness of digitalized visibility and certification systems?</a:t>
            </a:r>
          </a:p>
          <a:p>
            <a:r>
              <a:rPr lang="en-US" dirty="0"/>
              <a:t>How are certification processes informed by supply chain specifics?</a:t>
            </a:r>
          </a:p>
          <a:p>
            <a:r>
              <a:rPr lang="en-US" dirty="0"/>
              <a:t>How are stakeholders involved in regulated certification processes and what are their needs, what are issues?</a:t>
            </a:r>
          </a:p>
          <a:p>
            <a:r>
              <a:rPr lang="en-US" dirty="0"/>
              <a:t>How best integrate G2G digital certification with international supply chains?</a:t>
            </a:r>
          </a:p>
          <a:p>
            <a:r>
              <a:rPr lang="en-US" dirty="0"/>
              <a:t>What is the current status of digitalization and what is required to effectively include SME’s?</a:t>
            </a:r>
          </a:p>
          <a:p>
            <a:r>
              <a:rPr lang="en-US" dirty="0"/>
              <a:t>What data governance structures best address concerns?</a:t>
            </a:r>
          </a:p>
          <a:p>
            <a:pPr lvl="1"/>
            <a:endParaRPr lang="en-US" dirty="0"/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770444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1DE86C6-C9D5-4955-B651-AE36EBAD31BD}"/>
              </a:ext>
            </a:extLst>
          </p:cNvPr>
          <p:cNvSpPr>
            <a:spLocks noChangeAspect="1"/>
          </p:cNvSpPr>
          <p:nvPr/>
        </p:nvSpPr>
        <p:spPr>
          <a:xfrm>
            <a:off x="1925990" y="1690688"/>
            <a:ext cx="900000" cy="900000"/>
          </a:xfrm>
          <a:prstGeom prst="rect">
            <a:avLst/>
          </a:prstGeom>
          <a:solidFill>
            <a:srgbClr val="E58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755F99-5270-93BF-CF9E-671333C665D1}"/>
              </a:ext>
            </a:extLst>
          </p:cNvPr>
          <p:cNvSpPr>
            <a:spLocks noChangeAspect="1"/>
          </p:cNvSpPr>
          <p:nvPr/>
        </p:nvSpPr>
        <p:spPr>
          <a:xfrm>
            <a:off x="3019552" y="1690688"/>
            <a:ext cx="180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R	229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G	135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B	9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Hex	E58709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2C88E8-DFC8-60AF-FF95-19A690BFAFC8}"/>
              </a:ext>
            </a:extLst>
          </p:cNvPr>
          <p:cNvSpPr>
            <a:spLocks noChangeAspect="1"/>
          </p:cNvSpPr>
          <p:nvPr/>
        </p:nvSpPr>
        <p:spPr>
          <a:xfrm>
            <a:off x="5013114" y="1690688"/>
            <a:ext cx="900000" cy="900000"/>
          </a:xfrm>
          <a:prstGeom prst="rect">
            <a:avLst/>
          </a:prstGeom>
          <a:solidFill>
            <a:srgbClr val="043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0F206B-3627-2E3B-B956-B155447CE137}"/>
              </a:ext>
            </a:extLst>
          </p:cNvPr>
          <p:cNvSpPr>
            <a:spLocks noChangeAspect="1"/>
          </p:cNvSpPr>
          <p:nvPr/>
        </p:nvSpPr>
        <p:spPr>
          <a:xfrm>
            <a:off x="6106676" y="1690688"/>
            <a:ext cx="180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R	4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G	58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B	86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Hex	043A56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D94AF0-3B4D-F8CF-6984-D617ADCECF6D}"/>
              </a:ext>
            </a:extLst>
          </p:cNvPr>
          <p:cNvSpPr>
            <a:spLocks noChangeAspect="1"/>
          </p:cNvSpPr>
          <p:nvPr/>
        </p:nvSpPr>
        <p:spPr>
          <a:xfrm>
            <a:off x="8100238" y="1690688"/>
            <a:ext cx="900000" cy="900000"/>
          </a:xfrm>
          <a:prstGeom prst="rect">
            <a:avLst/>
          </a:prstGeom>
          <a:solidFill>
            <a:srgbClr val="1D8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A12B65-F93B-2513-46AD-BF889BE2E9AD}"/>
              </a:ext>
            </a:extLst>
          </p:cNvPr>
          <p:cNvSpPr>
            <a:spLocks noChangeAspect="1"/>
          </p:cNvSpPr>
          <p:nvPr/>
        </p:nvSpPr>
        <p:spPr>
          <a:xfrm>
            <a:off x="9193800" y="1690688"/>
            <a:ext cx="180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R	29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G	142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B	202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Hex	1D8ECA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959CCC-FB6D-E22A-5F1E-AD58B49A03F4}"/>
              </a:ext>
            </a:extLst>
          </p:cNvPr>
          <p:cNvSpPr>
            <a:spLocks noChangeAspect="1"/>
          </p:cNvSpPr>
          <p:nvPr/>
        </p:nvSpPr>
        <p:spPr>
          <a:xfrm>
            <a:off x="1925990" y="2727250"/>
            <a:ext cx="900000" cy="900000"/>
          </a:xfrm>
          <a:prstGeom prst="rect">
            <a:avLst/>
          </a:prstGeom>
          <a:solidFill>
            <a:srgbClr val="E5870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F248C9-3CE2-0A61-9C51-260A4EB6994C}"/>
              </a:ext>
            </a:extLst>
          </p:cNvPr>
          <p:cNvSpPr>
            <a:spLocks noChangeAspect="1"/>
          </p:cNvSpPr>
          <p:nvPr/>
        </p:nvSpPr>
        <p:spPr>
          <a:xfrm>
            <a:off x="3019552" y="2727250"/>
            <a:ext cx="180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R	234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G	159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B	58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Hex	EA9F3A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595655-C467-91D3-9B2F-CD5712E16FF5}"/>
              </a:ext>
            </a:extLst>
          </p:cNvPr>
          <p:cNvSpPr>
            <a:spLocks noChangeAspect="1"/>
          </p:cNvSpPr>
          <p:nvPr/>
        </p:nvSpPr>
        <p:spPr>
          <a:xfrm>
            <a:off x="5013114" y="2727250"/>
            <a:ext cx="900000" cy="900000"/>
          </a:xfrm>
          <a:prstGeom prst="rect">
            <a:avLst/>
          </a:prstGeom>
          <a:solidFill>
            <a:srgbClr val="043A5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421EBD2-1C48-7D02-E74E-B5F3F6440838}"/>
              </a:ext>
            </a:extLst>
          </p:cNvPr>
          <p:cNvSpPr>
            <a:spLocks noChangeAspect="1"/>
          </p:cNvSpPr>
          <p:nvPr/>
        </p:nvSpPr>
        <p:spPr>
          <a:xfrm>
            <a:off x="6106676" y="2727250"/>
            <a:ext cx="180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R	54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G	97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B	120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Hex	366178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3794552-B8E2-528D-EBF9-9DE1BB2EDA41}"/>
              </a:ext>
            </a:extLst>
          </p:cNvPr>
          <p:cNvSpPr>
            <a:spLocks noChangeAspect="1"/>
          </p:cNvSpPr>
          <p:nvPr/>
        </p:nvSpPr>
        <p:spPr>
          <a:xfrm>
            <a:off x="8100238" y="2727250"/>
            <a:ext cx="900000" cy="900000"/>
          </a:xfrm>
          <a:prstGeom prst="rect">
            <a:avLst/>
          </a:prstGeom>
          <a:solidFill>
            <a:srgbClr val="1D8EC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C0DAEFD-9242-5162-4E9A-38D569F509F4}"/>
              </a:ext>
            </a:extLst>
          </p:cNvPr>
          <p:cNvSpPr>
            <a:spLocks noChangeAspect="1"/>
          </p:cNvSpPr>
          <p:nvPr/>
        </p:nvSpPr>
        <p:spPr>
          <a:xfrm>
            <a:off x="9193800" y="2727250"/>
            <a:ext cx="180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R	74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G	165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B	213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Hex	4AA5D5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772B453-A762-9491-720B-592FAF0E08D1}"/>
              </a:ext>
            </a:extLst>
          </p:cNvPr>
          <p:cNvSpPr>
            <a:spLocks noChangeAspect="1"/>
          </p:cNvSpPr>
          <p:nvPr/>
        </p:nvSpPr>
        <p:spPr>
          <a:xfrm>
            <a:off x="1925990" y="3763812"/>
            <a:ext cx="900000" cy="900000"/>
          </a:xfrm>
          <a:prstGeom prst="rect">
            <a:avLst/>
          </a:prstGeom>
          <a:solidFill>
            <a:srgbClr val="E5870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35F2C8F-85CD-CF17-BB96-58C367BFEAC4}"/>
              </a:ext>
            </a:extLst>
          </p:cNvPr>
          <p:cNvSpPr>
            <a:spLocks noChangeAspect="1"/>
          </p:cNvSpPr>
          <p:nvPr/>
        </p:nvSpPr>
        <p:spPr>
          <a:xfrm>
            <a:off x="3019552" y="3763812"/>
            <a:ext cx="180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R	239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G	183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B	107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Hex	EFB76B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87AC7B0-9E26-5CE5-1D02-2436C86FA910}"/>
              </a:ext>
            </a:extLst>
          </p:cNvPr>
          <p:cNvSpPr>
            <a:spLocks noChangeAspect="1"/>
          </p:cNvSpPr>
          <p:nvPr/>
        </p:nvSpPr>
        <p:spPr>
          <a:xfrm>
            <a:off x="5013114" y="3763812"/>
            <a:ext cx="900000" cy="900000"/>
          </a:xfrm>
          <a:prstGeom prst="rect">
            <a:avLst/>
          </a:prstGeom>
          <a:solidFill>
            <a:srgbClr val="043A5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629ED4C-70DC-43A3-E2BD-E093AF46A144}"/>
              </a:ext>
            </a:extLst>
          </p:cNvPr>
          <p:cNvSpPr>
            <a:spLocks noChangeAspect="1"/>
          </p:cNvSpPr>
          <p:nvPr/>
        </p:nvSpPr>
        <p:spPr>
          <a:xfrm>
            <a:off x="6106676" y="3763812"/>
            <a:ext cx="180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R	104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G	137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B	154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Hex	68899A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AA84B29-724A-5C38-A992-C5AD0527A3E3}"/>
              </a:ext>
            </a:extLst>
          </p:cNvPr>
          <p:cNvSpPr>
            <a:spLocks noChangeAspect="1"/>
          </p:cNvSpPr>
          <p:nvPr/>
        </p:nvSpPr>
        <p:spPr>
          <a:xfrm>
            <a:off x="8100238" y="3763812"/>
            <a:ext cx="900000" cy="900000"/>
          </a:xfrm>
          <a:prstGeom prst="rect">
            <a:avLst/>
          </a:prstGeom>
          <a:solidFill>
            <a:srgbClr val="1D8EC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47935CF-7AEC-0005-4AC7-D87D0BD46AA8}"/>
              </a:ext>
            </a:extLst>
          </p:cNvPr>
          <p:cNvSpPr>
            <a:spLocks noChangeAspect="1"/>
          </p:cNvSpPr>
          <p:nvPr/>
        </p:nvSpPr>
        <p:spPr>
          <a:xfrm>
            <a:off x="9193800" y="3763812"/>
            <a:ext cx="180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R	119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G	187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B	223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Hex	77BBDF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075DB63-7415-31D5-39B6-1F331D8A8A98}"/>
              </a:ext>
            </a:extLst>
          </p:cNvPr>
          <p:cNvSpPr>
            <a:spLocks noChangeAspect="1"/>
          </p:cNvSpPr>
          <p:nvPr/>
        </p:nvSpPr>
        <p:spPr>
          <a:xfrm>
            <a:off x="1925990" y="4800374"/>
            <a:ext cx="900000" cy="900000"/>
          </a:xfrm>
          <a:prstGeom prst="rect">
            <a:avLst/>
          </a:prstGeom>
          <a:solidFill>
            <a:srgbClr val="E5870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F9D9E83-E271-FC4F-6F72-8D9C6E7356F4}"/>
              </a:ext>
            </a:extLst>
          </p:cNvPr>
          <p:cNvSpPr>
            <a:spLocks noChangeAspect="1"/>
          </p:cNvSpPr>
          <p:nvPr/>
        </p:nvSpPr>
        <p:spPr>
          <a:xfrm>
            <a:off x="3019552" y="4800374"/>
            <a:ext cx="180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R	245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G	207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B	157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Hex	F5CF9D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31D3AD3-F636-3F67-4922-E0B9C32FDEC9}"/>
              </a:ext>
            </a:extLst>
          </p:cNvPr>
          <p:cNvSpPr>
            <a:spLocks noChangeAspect="1"/>
          </p:cNvSpPr>
          <p:nvPr/>
        </p:nvSpPr>
        <p:spPr>
          <a:xfrm>
            <a:off x="5013114" y="4800374"/>
            <a:ext cx="900000" cy="900000"/>
          </a:xfrm>
          <a:prstGeom prst="rect">
            <a:avLst/>
          </a:prstGeom>
          <a:solidFill>
            <a:srgbClr val="043A5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26FF096-B653-8910-2A2E-2A5F5BE9BF90}"/>
              </a:ext>
            </a:extLst>
          </p:cNvPr>
          <p:cNvSpPr>
            <a:spLocks noChangeAspect="1"/>
          </p:cNvSpPr>
          <p:nvPr/>
        </p:nvSpPr>
        <p:spPr>
          <a:xfrm>
            <a:off x="6106676" y="4800374"/>
            <a:ext cx="180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R	155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G	176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B	187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Hex	9BB0BB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0C8DFB0-3103-AEC4-C2A8-DB33026587E0}"/>
              </a:ext>
            </a:extLst>
          </p:cNvPr>
          <p:cNvSpPr>
            <a:spLocks noChangeAspect="1"/>
          </p:cNvSpPr>
          <p:nvPr/>
        </p:nvSpPr>
        <p:spPr>
          <a:xfrm>
            <a:off x="8100238" y="4800374"/>
            <a:ext cx="900000" cy="900000"/>
          </a:xfrm>
          <a:prstGeom prst="rect">
            <a:avLst/>
          </a:prstGeom>
          <a:solidFill>
            <a:srgbClr val="1D8EC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6E85500-E2C5-3E46-25FD-6398D90FEFE3}"/>
              </a:ext>
            </a:extLst>
          </p:cNvPr>
          <p:cNvSpPr>
            <a:spLocks noChangeAspect="1"/>
          </p:cNvSpPr>
          <p:nvPr/>
        </p:nvSpPr>
        <p:spPr>
          <a:xfrm>
            <a:off x="9193800" y="4800374"/>
            <a:ext cx="180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R	165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G	210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B	234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Hex	A5D2EA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3270DB5-C210-DC57-1DBF-AB60B6679CA4}"/>
              </a:ext>
            </a:extLst>
          </p:cNvPr>
          <p:cNvSpPr>
            <a:spLocks noChangeAspect="1"/>
          </p:cNvSpPr>
          <p:nvPr/>
        </p:nvSpPr>
        <p:spPr>
          <a:xfrm>
            <a:off x="838200" y="1690688"/>
            <a:ext cx="894228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r>
              <a:rPr lang="en-GB" sz="1400" b="1" dirty="0">
                <a:solidFill>
                  <a:schemeClr val="tx1"/>
                </a:solidFill>
                <a:latin typeface="DIN Offc" panose="020B0504020101020102"/>
              </a:rPr>
              <a:t>100%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4454193-BE10-A413-0F9D-89796CFAE870}"/>
              </a:ext>
            </a:extLst>
          </p:cNvPr>
          <p:cNvSpPr>
            <a:spLocks noChangeAspect="1"/>
          </p:cNvSpPr>
          <p:nvPr/>
        </p:nvSpPr>
        <p:spPr>
          <a:xfrm>
            <a:off x="838200" y="2727250"/>
            <a:ext cx="894228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80%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D98449C-E680-E0FF-E547-7890CB979983}"/>
              </a:ext>
            </a:extLst>
          </p:cNvPr>
          <p:cNvSpPr>
            <a:spLocks noChangeAspect="1"/>
          </p:cNvSpPr>
          <p:nvPr/>
        </p:nvSpPr>
        <p:spPr>
          <a:xfrm>
            <a:off x="838200" y="3765248"/>
            <a:ext cx="894228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60%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4D67E60-49BB-265A-A7D6-EDB8CD43025D}"/>
              </a:ext>
            </a:extLst>
          </p:cNvPr>
          <p:cNvSpPr>
            <a:spLocks noChangeAspect="1"/>
          </p:cNvSpPr>
          <p:nvPr/>
        </p:nvSpPr>
        <p:spPr>
          <a:xfrm>
            <a:off x="838200" y="4800374"/>
            <a:ext cx="894228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40%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92FD6F2-733D-6D0D-256C-7AE3BA68FA97}"/>
              </a:ext>
            </a:extLst>
          </p:cNvPr>
          <p:cNvSpPr>
            <a:spLocks noChangeAspect="1"/>
          </p:cNvSpPr>
          <p:nvPr/>
        </p:nvSpPr>
        <p:spPr>
          <a:xfrm>
            <a:off x="1920992" y="1327630"/>
            <a:ext cx="2898560" cy="3630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r>
              <a:rPr lang="en-GB" sz="1400" dirty="0" err="1">
                <a:solidFill>
                  <a:schemeClr val="tx1"/>
                </a:solidFill>
                <a:latin typeface="DIN Offc" panose="020B0504020101020102"/>
              </a:rPr>
              <a:t>oranje</a:t>
            </a:r>
            <a:endParaRPr lang="en-GB" sz="1400" dirty="0">
              <a:solidFill>
                <a:schemeClr val="tx1"/>
              </a:solidFill>
              <a:latin typeface="DIN Offc" panose="020B0504020101020102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1E8FF32-0FB9-A140-4474-9B96D609BC33}"/>
              </a:ext>
            </a:extLst>
          </p:cNvPr>
          <p:cNvSpPr>
            <a:spLocks noChangeAspect="1"/>
          </p:cNvSpPr>
          <p:nvPr/>
        </p:nvSpPr>
        <p:spPr>
          <a:xfrm>
            <a:off x="5008116" y="1327630"/>
            <a:ext cx="2898560" cy="3630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r>
              <a:rPr lang="en-GB" sz="1400" dirty="0" err="1">
                <a:solidFill>
                  <a:schemeClr val="tx1"/>
                </a:solidFill>
                <a:latin typeface="DIN Offc" panose="020B0504020101020102"/>
              </a:rPr>
              <a:t>donkerblauw</a:t>
            </a:r>
            <a:endParaRPr lang="en-GB" sz="1400" dirty="0">
              <a:solidFill>
                <a:schemeClr val="tx1"/>
              </a:solidFill>
              <a:latin typeface="DIN Offc" panose="020B0504020101020102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8D0AF33-C110-F292-FE64-993FF55D0894}"/>
              </a:ext>
            </a:extLst>
          </p:cNvPr>
          <p:cNvSpPr>
            <a:spLocks noChangeAspect="1"/>
          </p:cNvSpPr>
          <p:nvPr/>
        </p:nvSpPr>
        <p:spPr>
          <a:xfrm>
            <a:off x="8095240" y="1327630"/>
            <a:ext cx="2898560" cy="3630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r>
              <a:rPr lang="en-GB" sz="1400" dirty="0" err="1">
                <a:solidFill>
                  <a:schemeClr val="tx1"/>
                </a:solidFill>
                <a:latin typeface="DIN Offc" panose="020B0504020101020102"/>
              </a:rPr>
              <a:t>lichtblauw</a:t>
            </a:r>
            <a:endParaRPr lang="en-GB" sz="1400" dirty="0">
              <a:solidFill>
                <a:schemeClr val="tx1"/>
              </a:solidFill>
              <a:latin typeface="DIN Offc" panose="020B0504020101020102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FAA3058-BAEC-2069-1790-26CAA9BCED91}"/>
              </a:ext>
            </a:extLst>
          </p:cNvPr>
          <p:cNvSpPr>
            <a:spLocks noChangeAspect="1"/>
          </p:cNvSpPr>
          <p:nvPr/>
        </p:nvSpPr>
        <p:spPr>
          <a:xfrm>
            <a:off x="1925990" y="5835500"/>
            <a:ext cx="900000" cy="900000"/>
          </a:xfrm>
          <a:prstGeom prst="rect">
            <a:avLst/>
          </a:prstGeom>
          <a:solidFill>
            <a:srgbClr val="E5870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AC65FEE-0559-A955-1471-226A23A2C274}"/>
              </a:ext>
            </a:extLst>
          </p:cNvPr>
          <p:cNvSpPr>
            <a:spLocks noChangeAspect="1"/>
          </p:cNvSpPr>
          <p:nvPr/>
        </p:nvSpPr>
        <p:spPr>
          <a:xfrm>
            <a:off x="3019552" y="5835500"/>
            <a:ext cx="180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R	250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G	231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B	206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Hex	FAE7CE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BECC5E6-9BED-A6B3-2E22-4F74DBC39E5B}"/>
              </a:ext>
            </a:extLst>
          </p:cNvPr>
          <p:cNvSpPr>
            <a:spLocks noChangeAspect="1"/>
          </p:cNvSpPr>
          <p:nvPr/>
        </p:nvSpPr>
        <p:spPr>
          <a:xfrm>
            <a:off x="5013114" y="5835500"/>
            <a:ext cx="900000" cy="900000"/>
          </a:xfrm>
          <a:prstGeom prst="rect">
            <a:avLst/>
          </a:prstGeom>
          <a:solidFill>
            <a:srgbClr val="043A5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659D61A-CED7-31D1-276A-99EB72B12DD0}"/>
              </a:ext>
            </a:extLst>
          </p:cNvPr>
          <p:cNvSpPr>
            <a:spLocks noChangeAspect="1"/>
          </p:cNvSpPr>
          <p:nvPr/>
        </p:nvSpPr>
        <p:spPr>
          <a:xfrm>
            <a:off x="6106676" y="5835500"/>
            <a:ext cx="180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R	205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G	216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B	221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Hex	CDD8DD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A80591F-92F8-ED43-641A-45104C86D7F6}"/>
              </a:ext>
            </a:extLst>
          </p:cNvPr>
          <p:cNvSpPr>
            <a:spLocks noChangeAspect="1"/>
          </p:cNvSpPr>
          <p:nvPr/>
        </p:nvSpPr>
        <p:spPr>
          <a:xfrm>
            <a:off x="8100238" y="5835500"/>
            <a:ext cx="900000" cy="900000"/>
          </a:xfrm>
          <a:prstGeom prst="rect">
            <a:avLst/>
          </a:prstGeom>
          <a:solidFill>
            <a:srgbClr val="1D8EC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E1DC08A-2BB4-2770-B4E2-A36AA35A97BB}"/>
              </a:ext>
            </a:extLst>
          </p:cNvPr>
          <p:cNvSpPr>
            <a:spLocks noChangeAspect="1"/>
          </p:cNvSpPr>
          <p:nvPr/>
        </p:nvSpPr>
        <p:spPr>
          <a:xfrm>
            <a:off x="9193800" y="5835500"/>
            <a:ext cx="180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R	210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G	232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B	244</a:t>
            </a:r>
          </a:p>
          <a:p>
            <a:pPr>
              <a:tabLst>
                <a:tab pos="1254125" algn="r"/>
              </a:tabLst>
            </a:pPr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Hex	D2E8F4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401CE99-E9CB-BEB8-97EE-728F900444FD}"/>
              </a:ext>
            </a:extLst>
          </p:cNvPr>
          <p:cNvSpPr>
            <a:spLocks noChangeAspect="1"/>
          </p:cNvSpPr>
          <p:nvPr/>
        </p:nvSpPr>
        <p:spPr>
          <a:xfrm>
            <a:off x="838200" y="5835500"/>
            <a:ext cx="894228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r>
              <a:rPr lang="en-GB" sz="1400" dirty="0">
                <a:solidFill>
                  <a:schemeClr val="tx1"/>
                </a:solidFill>
                <a:latin typeface="DIN Offc" panose="020B0504020101020102"/>
              </a:rPr>
              <a:t>20%</a:t>
            </a:r>
          </a:p>
        </p:txBody>
      </p:sp>
    </p:spTree>
    <p:extLst>
      <p:ext uri="{BB962C8B-B14F-4D97-AF65-F5344CB8AC3E}">
        <p14:creationId xmlns:p14="http://schemas.microsoft.com/office/powerpoint/2010/main" val="2235148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4C87E7-9907-0834-EC65-8FBCD7049D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7077" y="3166924"/>
            <a:ext cx="5181600" cy="198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Project leads: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Rob Zuidwijk (</a:t>
            </a:r>
            <a:r>
              <a:rPr lang="en-US" sz="2400" dirty="0">
                <a:solidFill>
                  <a:schemeClr val="bg1"/>
                </a:solidFill>
                <a:hlinkClick r:id="rId2"/>
              </a:rPr>
              <a:t>rzuidwijk@rsm.nl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  <a:p>
            <a:pPr marL="0" indent="0">
              <a:buNone/>
            </a:pPr>
            <a:r>
              <a:rPr lang="fi-FI" sz="2400" dirty="0">
                <a:solidFill>
                  <a:schemeClr val="bg1"/>
                </a:solidFill>
              </a:rPr>
              <a:t>Aljosja Beije (</a:t>
            </a:r>
            <a:r>
              <a:rPr lang="fi-FI" sz="2400" dirty="0">
                <a:solidFill>
                  <a:schemeClr val="bg1"/>
                </a:solidFill>
                <a:hlinkClick r:id="rId3"/>
              </a:rPr>
              <a:t>aljosja@docklab.nl</a:t>
            </a:r>
            <a:r>
              <a:rPr lang="fi-FI" sz="2400" dirty="0">
                <a:solidFill>
                  <a:schemeClr val="bg1"/>
                </a:solidFill>
              </a:rPr>
              <a:t>)</a:t>
            </a: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i-FI" sz="2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A315B5-3965-B6DF-5D41-DE341E78A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3384" y="1645753"/>
            <a:ext cx="4376312" cy="291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99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DynaPlex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Deep Reinforcement Learning for Data-Driven Logistics</a:t>
            </a:r>
          </a:p>
        </p:txBody>
      </p:sp>
    </p:spTree>
    <p:extLst>
      <p:ext uri="{BB962C8B-B14F-4D97-AF65-F5344CB8AC3E}">
        <p14:creationId xmlns:p14="http://schemas.microsoft.com/office/powerpoint/2010/main" val="321653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nl-NL" dirty="0"/>
              <a:t>Dynamische beslissing bij verstoringen en onzekerheid</a:t>
            </a:r>
          </a:p>
          <a:p>
            <a:r>
              <a:rPr lang="nl-NL" dirty="0"/>
              <a:t>AI biedt kansen - hoe te starten?</a:t>
            </a:r>
          </a:p>
          <a:p>
            <a:r>
              <a:rPr lang="nl-NL" dirty="0"/>
              <a:t>Moeilijk om abstracte AI om te zetten in praktische toepassingen</a:t>
            </a:r>
          </a:p>
          <a:p>
            <a:endParaRPr lang="nl-NL" dirty="0"/>
          </a:p>
        </p:txBody>
      </p:sp>
      <p:pic>
        <p:nvPicPr>
          <p:cNvPr id="5" name="Picture 4" descr="A group of people standing next to a globe&#10;&#10;AI-generated content may be incorrect.">
            <a:extLst>
              <a:ext uri="{FF2B5EF4-FFF2-40B4-BE49-F238E27FC236}">
                <a16:creationId xmlns:a16="http://schemas.microsoft.com/office/drawing/2014/main" id="{657F69F2-A0B5-3FC2-6565-9C3A06B199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80" y="2271935"/>
            <a:ext cx="5181600" cy="3458718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95325"/>
            <a:ext cx="10515600" cy="995363"/>
          </a:xfrm>
        </p:spPr>
        <p:txBody>
          <a:bodyPr anchor="ctr">
            <a:normAutofit/>
          </a:bodyPr>
          <a:lstStyle/>
          <a:p>
            <a:r>
              <a:rPr lang="nl-NL" dirty="0"/>
              <a:t>Logistieke beslissingen in een wereld vol onzekerheid </a:t>
            </a:r>
          </a:p>
        </p:txBody>
      </p:sp>
      <p:pic>
        <p:nvPicPr>
          <p:cNvPr id="7" name="Graphic 6" descr="Megaphone with solid fill">
            <a:extLst>
              <a:ext uri="{FF2B5EF4-FFF2-40B4-BE49-F238E27FC236}">
                <a16:creationId xmlns:a16="http://schemas.microsoft.com/office/drawing/2014/main" id="{236BB74C-7A36-2FF8-3E14-9630F2069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4746" y="4950893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2C63DC-8094-0172-AF2F-1DEE42792DAA}"/>
              </a:ext>
            </a:extLst>
          </p:cNvPr>
          <p:cNvSpPr txBox="1"/>
          <p:nvPr/>
        </p:nvSpPr>
        <p:spPr>
          <a:xfrm>
            <a:off x="1182757" y="4580422"/>
            <a:ext cx="54327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Offc" panose="020B0504020101020102" pitchFamily="34" charset="0"/>
                <a:ea typeface="+mn-ea"/>
                <a:cs typeface="+mn-cs"/>
              </a:rPr>
              <a:t>"Hoe leer je een algoritme niet alleen te plannen, maar ook te anticiperen zoals een ervaren logistiek planner – of zelfs beter?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 Offc" panose="020B0504020101020102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1291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F6D5F-BA3C-B58B-90CC-FEB3AD9D5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1278E8-93C8-B20C-54E2-47C699224E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nl-NL" dirty="0" err="1"/>
              <a:t>DynaPlex</a:t>
            </a:r>
            <a:r>
              <a:rPr lang="nl-NL" dirty="0"/>
              <a:t>:  </a:t>
            </a:r>
            <a:r>
              <a:rPr lang="nl-NL" dirty="0" err="1"/>
              <a:t>Deep</a:t>
            </a:r>
            <a:r>
              <a:rPr lang="nl-NL" dirty="0"/>
              <a:t> </a:t>
            </a:r>
            <a:r>
              <a:rPr lang="nl-NL" dirty="0" err="1"/>
              <a:t>Reinforcement</a:t>
            </a:r>
            <a:r>
              <a:rPr lang="nl-NL" dirty="0"/>
              <a:t> Learning </a:t>
            </a:r>
            <a:r>
              <a:rPr lang="nl-NL" dirty="0" err="1"/>
              <a:t>toolbox</a:t>
            </a:r>
            <a:r>
              <a:rPr lang="nl-NL" dirty="0"/>
              <a:t> voor logistieke beslissingen</a:t>
            </a:r>
          </a:p>
          <a:p>
            <a:r>
              <a:rPr lang="nl-NL" dirty="0"/>
              <a:t>Ontworpen voor uiteenlopende dynamische logistieke vraagstukken met terugkerende beslissingen, waarbij expliciet rekening wordt gehouden met onzekerheid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EA395D-1E62-524C-E216-7A3228B6E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5325"/>
            <a:ext cx="10515600" cy="995363"/>
          </a:xfrm>
        </p:spPr>
        <p:txBody>
          <a:bodyPr anchor="ctr">
            <a:normAutofit/>
          </a:bodyPr>
          <a:lstStyle/>
          <a:p>
            <a:r>
              <a:rPr lang="nl-NL" dirty="0"/>
              <a:t>Een generieke AI-</a:t>
            </a:r>
            <a:r>
              <a:rPr lang="nl-NL" dirty="0" err="1"/>
              <a:t>toolbox</a:t>
            </a:r>
            <a:r>
              <a:rPr lang="nl-NL" dirty="0"/>
              <a:t> voor logistiek</a:t>
            </a:r>
          </a:p>
        </p:txBody>
      </p:sp>
      <p:pic>
        <p:nvPicPr>
          <p:cNvPr id="6" name="Picture 5" descr="A robot hand touching a square&#10;&#10;AI-generated content may be incorrect.">
            <a:extLst>
              <a:ext uri="{FF2B5EF4-FFF2-40B4-BE49-F238E27FC236}">
                <a16:creationId xmlns:a16="http://schemas.microsoft.com/office/drawing/2014/main" id="{88A96995-CED8-A239-4B8E-7B61E9B202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781" y="2030231"/>
            <a:ext cx="3650975" cy="365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67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09FED-FB7F-CC41-D9A9-1C2600C11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6339682-37F8-2C51-2B27-A28F0F3C6F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01293"/>
            <a:ext cx="5181600" cy="3775669"/>
          </a:xfrm>
          <a:solidFill>
            <a:srgbClr val="043A56"/>
          </a:solidFill>
          <a:ln>
            <a:solidFill>
              <a:srgbClr val="043A56"/>
            </a:solidFill>
          </a:ln>
        </p:spPr>
        <p:txBody>
          <a:bodyPr>
            <a:normAutofit/>
          </a:bodyPr>
          <a:lstStyle/>
          <a:p>
            <a:endParaRPr lang="nl-NL" sz="1050" dirty="0">
              <a:solidFill>
                <a:schemeClr val="bg1"/>
              </a:solidFill>
            </a:endParaRPr>
          </a:p>
          <a:p>
            <a:r>
              <a:rPr lang="nl-NL" dirty="0" err="1">
                <a:solidFill>
                  <a:schemeClr val="bg1"/>
                </a:solidFill>
              </a:rPr>
              <a:t>Proof</a:t>
            </a:r>
            <a:r>
              <a:rPr lang="nl-NL" dirty="0">
                <a:solidFill>
                  <a:schemeClr val="bg1"/>
                </a:solidFill>
              </a:rPr>
              <a:t>-of-</a:t>
            </a:r>
            <a:r>
              <a:rPr lang="nl-NL" dirty="0" err="1">
                <a:solidFill>
                  <a:schemeClr val="bg1"/>
                </a:solidFill>
              </a:rPr>
              <a:t>concepts</a:t>
            </a:r>
            <a:r>
              <a:rPr lang="nl-NL" dirty="0">
                <a:solidFill>
                  <a:schemeClr val="bg1"/>
                </a:solidFill>
              </a:rPr>
              <a:t> bij 14 bedrijven, inclusief 6 </a:t>
            </a:r>
            <a:r>
              <a:rPr lang="nl-NL" dirty="0" err="1">
                <a:solidFill>
                  <a:schemeClr val="bg1"/>
                </a:solidFill>
              </a:rPr>
              <a:t>MKB’s</a:t>
            </a:r>
            <a:endParaRPr lang="nl-NL" dirty="0">
              <a:solidFill>
                <a:schemeClr val="bg1"/>
              </a:solidFill>
            </a:endParaRPr>
          </a:p>
          <a:p>
            <a:r>
              <a:rPr lang="nl-NL" dirty="0" err="1">
                <a:solidFill>
                  <a:schemeClr val="bg1"/>
                </a:solidFill>
              </a:rPr>
              <a:t>DynaPlex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toolbox</a:t>
            </a:r>
            <a:r>
              <a:rPr lang="nl-NL" dirty="0">
                <a:solidFill>
                  <a:schemeClr val="bg1"/>
                </a:solidFill>
              </a:rPr>
              <a:t> open-source beschikbaar</a:t>
            </a:r>
          </a:p>
          <a:p>
            <a:r>
              <a:rPr lang="nl-NL" i="1" dirty="0">
                <a:solidFill>
                  <a:schemeClr val="bg1"/>
                </a:solidFill>
              </a:rPr>
              <a:t>5% CO₂- en kostenbesparing bij ASML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552D61-912B-8FBD-25E9-B89A515CA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5325"/>
            <a:ext cx="10515600" cy="995363"/>
          </a:xfrm>
        </p:spPr>
        <p:txBody>
          <a:bodyPr anchor="ctr">
            <a:normAutofit/>
          </a:bodyPr>
          <a:lstStyle/>
          <a:p>
            <a:r>
              <a:rPr lang="nl-NL" dirty="0"/>
              <a:t>Zichtbare resultaten voor bedrijven én wetenschap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6A07AE71-45EF-C4EE-B931-3A75760553BE}"/>
              </a:ext>
            </a:extLst>
          </p:cNvPr>
          <p:cNvSpPr txBox="1">
            <a:spLocks/>
          </p:cNvSpPr>
          <p:nvPr/>
        </p:nvSpPr>
        <p:spPr>
          <a:xfrm>
            <a:off x="6262315" y="2401293"/>
            <a:ext cx="5181600" cy="3761381"/>
          </a:xfrm>
          <a:prstGeom prst="rect">
            <a:avLst/>
          </a:prstGeom>
          <a:solidFill>
            <a:srgbClr val="E58709"/>
          </a:solidFill>
          <a:ln>
            <a:solidFill>
              <a:srgbClr val="E58709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DIN Offc" panose="020B0504020101020102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DIN Offc" panose="020B0504020101020102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DIN Offc" panose="020B0504020101020102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N Offc" panose="020B0504020101020102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N Offc" panose="020B05040201010201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 Offc" panose="020B0504020101020102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Offc" panose="020B0504020101020102" pitchFamily="34" charset="0"/>
                <a:ea typeface="+mn-ea"/>
                <a:cs typeface="+mn-cs"/>
              </a:rPr>
              <a:t>19 theses en studenten werkzaam bij bedrijven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Offc" panose="020B0504020101020102" pitchFamily="34" charset="0"/>
                <a:ea typeface="+mn-ea"/>
                <a:cs typeface="+mn-cs"/>
              </a:rPr>
              <a:t>16 papers + 5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Offc" panose="020B0504020101020102" pitchFamily="34" charset="0"/>
                <a:ea typeface="+mn-ea"/>
                <a:cs typeface="+mn-cs"/>
              </a:rPr>
              <a:t>Dynaplex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Offc" panose="020B0504020101020102" pitchFamily="34" charset="0"/>
                <a:ea typeface="+mn-ea"/>
                <a:cs typeface="+mn-cs"/>
              </a:rPr>
              <a:t> papers buiten consortium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Offc" panose="020B0504020101020102" pitchFamily="34" charset="0"/>
                <a:ea typeface="+mn-ea"/>
                <a:cs typeface="+mn-cs"/>
              </a:rPr>
              <a:t>Prijswinnende (master)studenten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Offc" panose="020B0504020101020102" pitchFamily="34" charset="0"/>
                <a:ea typeface="+mn-ea"/>
                <a:cs typeface="+mn-cs"/>
              </a:rPr>
              <a:t>Toolbox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Offc" panose="020B0504020101020102" pitchFamily="34" charset="0"/>
                <a:ea typeface="+mn-ea"/>
                <a:cs typeface="+mn-cs"/>
              </a:rPr>
              <a:t> actief gebruikt bij onderzoek en onderwijs (buiten consortium)</a:t>
            </a:r>
          </a:p>
        </p:txBody>
      </p:sp>
      <p:pic>
        <p:nvPicPr>
          <p:cNvPr id="7" name="Graphic 6" descr="Truck with solid fill">
            <a:extLst>
              <a:ext uri="{FF2B5EF4-FFF2-40B4-BE49-F238E27FC236}">
                <a16:creationId xmlns:a16="http://schemas.microsoft.com/office/drawing/2014/main" id="{CD9B9909-0462-C6E1-EC9E-FD10255D1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5482" y="1669340"/>
            <a:ext cx="914400" cy="914400"/>
          </a:xfrm>
          <a:prstGeom prst="rect">
            <a:avLst/>
          </a:prstGeom>
        </p:spPr>
      </p:pic>
      <p:pic>
        <p:nvPicPr>
          <p:cNvPr id="9" name="Graphic 8" descr="Microscope with solid fill">
            <a:extLst>
              <a:ext uri="{FF2B5EF4-FFF2-40B4-BE49-F238E27FC236}">
                <a16:creationId xmlns:a16="http://schemas.microsoft.com/office/drawing/2014/main" id="{0FBAA7A4-4811-2B86-17C7-558ABD643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4417" y="1486893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F86FDD-5F5F-D76D-9CE2-A4B747102340}"/>
              </a:ext>
            </a:extLst>
          </p:cNvPr>
          <p:cNvSpPr txBox="1"/>
          <p:nvPr/>
        </p:nvSpPr>
        <p:spPr>
          <a:xfrm>
            <a:off x="2073634" y="1859041"/>
            <a:ext cx="3677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Offc" panose="020B0504020101020102" pitchFamily="34" charset="0"/>
                <a:ea typeface="+mn-ea"/>
                <a:cs typeface="+mn-cs"/>
              </a:rPr>
              <a:t>Bedrijven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 Offc" panose="020B0504020101020102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E90859-6E1F-7FDA-0ABC-8169A161F7E7}"/>
              </a:ext>
            </a:extLst>
          </p:cNvPr>
          <p:cNvSpPr txBox="1"/>
          <p:nvPr/>
        </p:nvSpPr>
        <p:spPr>
          <a:xfrm>
            <a:off x="7268817" y="1826389"/>
            <a:ext cx="3677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Offc" panose="020B0504020101020102" pitchFamily="34" charset="0"/>
                <a:ea typeface="+mn-ea"/>
                <a:cs typeface="+mn-cs"/>
              </a:rPr>
              <a:t>Onderzoek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Offc" panose="020B0504020101020102" pitchFamily="34" charset="0"/>
                <a:ea typeface="+mn-ea"/>
                <a:cs typeface="+mn-cs"/>
              </a:rPr>
              <a:t> &amp;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Offc" panose="020B0504020101020102" pitchFamily="34" charset="0"/>
                <a:ea typeface="+mn-ea"/>
                <a:cs typeface="+mn-cs"/>
              </a:rPr>
              <a:t>Onderwijs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 Offc" panose="020B0504020101020102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9077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4C87E7-9907-0834-EC65-8FBCD7049D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7233" y="2732997"/>
            <a:ext cx="5181600" cy="44287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i="1" dirty="0">
                <a:solidFill>
                  <a:schemeClr val="bg1"/>
                </a:solidFill>
              </a:rPr>
              <a:t>Het project is afgerond, maar we blijven samen ontwikkelen met bedrijven - </a:t>
            </a:r>
            <a:r>
              <a:rPr lang="en-GB" sz="2000" dirty="0">
                <a:solidFill>
                  <a:schemeClr val="bg1"/>
                </a:solidFill>
              </a:rPr>
              <a:t>Interesse? Neem contact op:</a:t>
            </a:r>
          </a:p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       </a:t>
            </a:r>
          </a:p>
          <a:p>
            <a:pPr marL="0" indent="0">
              <a:buNone/>
            </a:pPr>
            <a:r>
              <a:rPr lang="en-GB" sz="2000" i="1" dirty="0">
                <a:solidFill>
                  <a:schemeClr val="bg1"/>
                </a:solidFill>
              </a:rPr>
              <a:t>    </a:t>
            </a:r>
            <a:endParaRPr lang="en-NL" sz="2000" i="1" dirty="0">
              <a:solidFill>
                <a:schemeClr val="bg1"/>
              </a:solidFill>
            </a:endParaRPr>
          </a:p>
        </p:txBody>
      </p:sp>
      <p:pic>
        <p:nvPicPr>
          <p:cNvPr id="11" name="Picture 10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E8A0F93E-AD2C-7C03-D7D9-102435E54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65" y="6196149"/>
            <a:ext cx="2464340" cy="454955"/>
          </a:xfrm>
          <a:prstGeom prst="rect">
            <a:avLst/>
          </a:prstGeom>
        </p:spPr>
      </p:pic>
      <p:pic>
        <p:nvPicPr>
          <p:cNvPr id="13" name="Graphic 12" descr="Envelope outline">
            <a:extLst>
              <a:ext uri="{FF2B5EF4-FFF2-40B4-BE49-F238E27FC236}">
                <a16:creationId xmlns:a16="http://schemas.microsoft.com/office/drawing/2014/main" id="{D118B3FC-5074-8C97-4784-74771FC79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8079" y="4834391"/>
            <a:ext cx="586409" cy="58640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2AD1310-D2DD-880F-A376-587A5985BBE6}"/>
              </a:ext>
            </a:extLst>
          </p:cNvPr>
          <p:cNvGrpSpPr/>
          <p:nvPr/>
        </p:nvGrpSpPr>
        <p:grpSpPr>
          <a:xfrm>
            <a:off x="1056765" y="5514773"/>
            <a:ext cx="5219948" cy="487292"/>
            <a:chOff x="799852" y="4120065"/>
            <a:chExt cx="5219948" cy="487292"/>
          </a:xfrm>
        </p:grpSpPr>
        <p:sp>
          <p:nvSpPr>
            <p:cNvPr id="15" name="Content Placeholder 5">
              <a:hlinkClick r:id="rId5"/>
              <a:extLst>
                <a:ext uri="{FF2B5EF4-FFF2-40B4-BE49-F238E27FC236}">
                  <a16:creationId xmlns:a16="http://schemas.microsoft.com/office/drawing/2014/main" id="{83B5F4AE-DAF3-9BA4-76DA-1BAA77BA8A52}"/>
                </a:ext>
              </a:extLst>
            </p:cNvPr>
            <p:cNvSpPr txBox="1">
              <a:spLocks/>
            </p:cNvSpPr>
            <p:nvPr/>
          </p:nvSpPr>
          <p:spPr>
            <a:xfrm>
              <a:off x="1296824" y="4120065"/>
              <a:ext cx="4722976" cy="48729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 Offc" panose="020B0504020101020102" pitchFamily="34" charset="0"/>
                  <a:ea typeface="+mn-ea"/>
                  <a:cs typeface="+mn-cs"/>
                </a:rPr>
                <a:t>www.dynaplex.nl</a:t>
              </a:r>
            </a:p>
          </p:txBody>
        </p:sp>
        <p:pic>
          <p:nvPicPr>
            <p:cNvPr id="16" name="Graphic 15" descr="World with solid fill">
              <a:hlinkClick r:id="rId5"/>
              <a:extLst>
                <a:ext uri="{FF2B5EF4-FFF2-40B4-BE49-F238E27FC236}">
                  <a16:creationId xmlns:a16="http://schemas.microsoft.com/office/drawing/2014/main" id="{B4CBAEA9-A5E1-BC74-53B3-0D1026187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9852" y="4120065"/>
              <a:ext cx="468000" cy="468000"/>
            </a:xfrm>
            <a:prstGeom prst="rect">
              <a:avLst/>
            </a:prstGeom>
          </p:spPr>
        </p:pic>
      </p:grpSp>
      <p:sp>
        <p:nvSpPr>
          <p:cNvPr id="18" name="Content Placeholder 5">
            <a:hlinkClick r:id="rId5"/>
            <a:extLst>
              <a:ext uri="{FF2B5EF4-FFF2-40B4-BE49-F238E27FC236}">
                <a16:creationId xmlns:a16="http://schemas.microsoft.com/office/drawing/2014/main" id="{9B666CFE-D67D-5F58-B6BE-0D5C8126F67D}"/>
              </a:ext>
            </a:extLst>
          </p:cNvPr>
          <p:cNvSpPr txBox="1">
            <a:spLocks/>
          </p:cNvSpPr>
          <p:nvPr/>
        </p:nvSpPr>
        <p:spPr>
          <a:xfrm>
            <a:off x="1617345" y="4883950"/>
            <a:ext cx="4722976" cy="4872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DIN Offc" panose="020B0504020101020102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DIN Offc" panose="020B0504020101020102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DIN Offc" panose="020B0504020101020102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N Offc" panose="020B0504020101020102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N Offc" panose="020B05040201010201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Offc" panose="020B0504020101020102" pitchFamily="34" charset="0"/>
                <a:ea typeface="+mn-ea"/>
                <a:cs typeface="+mn-cs"/>
              </a:rPr>
              <a:t>f.r.akkerman@utwente.nl</a:t>
            </a:r>
          </a:p>
        </p:txBody>
      </p:sp>
      <p:pic>
        <p:nvPicPr>
          <p:cNvPr id="20" name="Graphic 19" descr="Envelope outline">
            <a:extLst>
              <a:ext uri="{FF2B5EF4-FFF2-40B4-BE49-F238E27FC236}">
                <a16:creationId xmlns:a16="http://schemas.microsoft.com/office/drawing/2014/main" id="{1F9D07CE-D8FE-F52C-F0EC-1389D92AB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8079" y="4287828"/>
            <a:ext cx="586409" cy="586409"/>
          </a:xfrm>
          <a:prstGeom prst="rect">
            <a:avLst/>
          </a:prstGeom>
        </p:spPr>
      </p:pic>
      <p:sp>
        <p:nvSpPr>
          <p:cNvPr id="21" name="Content Placeholder 5">
            <a:hlinkClick r:id="rId5"/>
            <a:extLst>
              <a:ext uri="{FF2B5EF4-FFF2-40B4-BE49-F238E27FC236}">
                <a16:creationId xmlns:a16="http://schemas.microsoft.com/office/drawing/2014/main" id="{90B54E93-F30B-E9E6-EFC8-402FA8604467}"/>
              </a:ext>
            </a:extLst>
          </p:cNvPr>
          <p:cNvSpPr txBox="1">
            <a:spLocks/>
          </p:cNvSpPr>
          <p:nvPr/>
        </p:nvSpPr>
        <p:spPr>
          <a:xfrm>
            <a:off x="1617345" y="4337387"/>
            <a:ext cx="4722976" cy="4872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DIN Offc" panose="020B0504020101020102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DIN Offc" panose="020B0504020101020102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DIN Offc" panose="020B0504020101020102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N Offc" panose="020B0504020101020102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N Offc" panose="020B05040201010201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Offc" panose="020B0504020101020102" pitchFamily="34" charset="0"/>
                <a:ea typeface="+mn-ea"/>
                <a:cs typeface="+mn-cs"/>
              </a:rPr>
              <a:t>m.r.k.mes@utwente.nl</a:t>
            </a:r>
          </a:p>
        </p:txBody>
      </p:sp>
      <p:pic>
        <p:nvPicPr>
          <p:cNvPr id="22" name="Graphic 21" descr="Envelope outline">
            <a:extLst>
              <a:ext uri="{FF2B5EF4-FFF2-40B4-BE49-F238E27FC236}">
                <a16:creationId xmlns:a16="http://schemas.microsoft.com/office/drawing/2014/main" id="{75144630-93C2-BD4F-78C7-20F4E7F7CB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8079" y="3762993"/>
            <a:ext cx="586409" cy="586409"/>
          </a:xfrm>
          <a:prstGeom prst="rect">
            <a:avLst/>
          </a:prstGeom>
        </p:spPr>
      </p:pic>
      <p:sp>
        <p:nvSpPr>
          <p:cNvPr id="23" name="Content Placeholder 5">
            <a:hlinkClick r:id="rId5"/>
            <a:extLst>
              <a:ext uri="{FF2B5EF4-FFF2-40B4-BE49-F238E27FC236}">
                <a16:creationId xmlns:a16="http://schemas.microsoft.com/office/drawing/2014/main" id="{3956CDDD-5B9E-7CF7-D35B-E8A2CB940062}"/>
              </a:ext>
            </a:extLst>
          </p:cNvPr>
          <p:cNvSpPr txBox="1">
            <a:spLocks/>
          </p:cNvSpPr>
          <p:nvPr/>
        </p:nvSpPr>
        <p:spPr>
          <a:xfrm>
            <a:off x="1617345" y="3812552"/>
            <a:ext cx="4722976" cy="4872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DIN Offc" panose="020B0504020101020102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DIN Offc" panose="020B0504020101020102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DIN Offc" panose="020B0504020101020102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N Offc" panose="020B0504020101020102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N Offc" panose="020B05040201010201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Offc" panose="020B0504020101020102" pitchFamily="34" charset="0"/>
                <a:ea typeface="+mn-ea"/>
                <a:cs typeface="+mn-cs"/>
              </a:rPr>
              <a:t>w.l.v.jaarsveld@tue.nl</a:t>
            </a:r>
          </a:p>
        </p:txBody>
      </p:sp>
      <p:pic>
        <p:nvPicPr>
          <p:cNvPr id="29" name="Picture 28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8991A817-6248-C2D5-6F6B-048745BBB6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825" y="1892411"/>
            <a:ext cx="4178410" cy="417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22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4C87E7-9907-0834-EC65-8FBCD7049D0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61537F-6EFB-A6C7-92C4-9884B856F6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62034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3064D-9356-7CBB-84EB-D6CF598B6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644A01D-9BED-1D6D-FCFC-ACBA1405B6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nl-NL" noProof="0" dirty="0"/>
              <a:t>AI-BIPTO: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8A3A20E-B020-E830-761B-0033AEF0CE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nl-NL" sz="2800" noProof="0" dirty="0"/>
              <a:t>AI-</a:t>
            </a:r>
            <a:r>
              <a:rPr lang="nl-NL" sz="2800" noProof="0" dirty="0" err="1"/>
              <a:t>Boosted</a:t>
            </a:r>
            <a:r>
              <a:rPr lang="nl-NL" sz="2800" noProof="0" dirty="0"/>
              <a:t> </a:t>
            </a:r>
            <a:r>
              <a:rPr lang="nl-NL" sz="2800" noProof="0" dirty="0" err="1"/>
              <a:t>Integrated</a:t>
            </a:r>
            <a:r>
              <a:rPr lang="nl-NL" sz="2800" noProof="0" dirty="0"/>
              <a:t> Production </a:t>
            </a:r>
            <a:r>
              <a:rPr lang="nl-NL" sz="2800" noProof="0" dirty="0" err="1"/>
              <a:t>and</a:t>
            </a:r>
            <a:r>
              <a:rPr lang="nl-NL" sz="2800" noProof="0" dirty="0"/>
              <a:t> Transport </a:t>
            </a:r>
            <a:r>
              <a:rPr lang="nl-NL" sz="2800" noProof="0" dirty="0" err="1"/>
              <a:t>Optimization</a:t>
            </a:r>
            <a:endParaRPr lang="nl-NL" sz="2800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1C0D8-9B08-4D4B-390C-C41F230515D0}"/>
              </a:ext>
            </a:extLst>
          </p:cNvPr>
          <p:cNvSpPr txBox="1">
            <a:spLocks/>
          </p:cNvSpPr>
          <p:nvPr/>
        </p:nvSpPr>
        <p:spPr>
          <a:xfrm>
            <a:off x="8530856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DIN Offc" panose="020B0504020101020102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2CF2A-00D6-412D-BDF8-C1693945B5A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Offc" panose="020B0504020101020102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 Offc" panose="020B0504020101020102" pitchFamily="34" charset="0"/>
              <a:ea typeface="+mn-ea"/>
              <a:cs typeface="+mn-cs"/>
            </a:endParaRPr>
          </a:p>
        </p:txBody>
      </p:sp>
      <p:pic>
        <p:nvPicPr>
          <p:cNvPr id="5" name="Picture 4" descr="Bluerock Logistics – SIMPLIFYING SUPPLY CHAINS">
            <a:extLst>
              <a:ext uri="{FF2B5EF4-FFF2-40B4-BE49-F238E27FC236}">
                <a16:creationId xmlns:a16="http://schemas.microsoft.com/office/drawing/2014/main" id="{A5605FEE-E159-2DE2-8CF4-DB28078C5A7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15" y="4734073"/>
            <a:ext cx="1467485" cy="497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ttps://image.jimcdn.com/app/cms/image/transf/none/path/s3b62b37706ac9c5b/image/i1137596bf7d8d59c/version/1526650396/image.jpg">
            <a:extLst>
              <a:ext uri="{FF2B5EF4-FFF2-40B4-BE49-F238E27FC236}">
                <a16:creationId xmlns:a16="http://schemas.microsoft.com/office/drawing/2014/main" id="{ACFED6CE-3DB5-B8CE-A060-10565272688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48" y="5984831"/>
            <a:ext cx="970915" cy="739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VU logo - Congres en Mediacenter - Vrije Universiteit Amsterdam">
            <a:extLst>
              <a:ext uri="{FF2B5EF4-FFF2-40B4-BE49-F238E27FC236}">
                <a16:creationId xmlns:a16="http://schemas.microsoft.com/office/drawing/2014/main" id="{F9D3B599-2D4A-FC1B-78AB-AC52F75F91EA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74"/>
          <a:stretch/>
        </p:blipFill>
        <p:spPr bwMode="auto">
          <a:xfrm>
            <a:off x="278348" y="5466242"/>
            <a:ext cx="970915" cy="4854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4" descr="Nieuw! trainingen in Noord-Nederland - VOMI Academie">
            <a:extLst>
              <a:ext uri="{FF2B5EF4-FFF2-40B4-BE49-F238E27FC236}">
                <a16:creationId xmlns:a16="http://schemas.microsoft.com/office/drawing/2014/main" id="{6906513C-7ED3-6E6A-826A-A5D60E0D6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30" y="3493992"/>
            <a:ext cx="1458254" cy="55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MQ5437\Downloads\Presentatie Techport (26-01-2017)\CWI_Logo_Cropped.jpg">
            <a:extLst>
              <a:ext uri="{FF2B5EF4-FFF2-40B4-BE49-F238E27FC236}">
                <a16:creationId xmlns:a16="http://schemas.microsoft.com/office/drawing/2014/main" id="{7EEC8528-B91A-164C-EFD7-35A626C50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0" b="90000" l="3143" r="90000">
                        <a14:foregroundMark x1="13714" y1="15000" x2="13714" y2="15000"/>
                        <a14:foregroundMark x1="5714" y1="16000" x2="5714" y2="16000"/>
                        <a14:foregroundMark x1="16857" y1="54000" x2="16857" y2="54000"/>
                        <a14:foregroundMark x1="24286" y1="39000" x2="24286" y2="39000"/>
                        <a14:foregroundMark x1="27143" y1="47000" x2="27143" y2="47000"/>
                        <a14:foregroundMark x1="13714" y1="38000" x2="13714" y2="38000"/>
                        <a14:foregroundMark x1="14571" y1="28000" x2="14571" y2="28000"/>
                        <a14:foregroundMark x1="24286" y1="26000" x2="24286" y2="26000"/>
                        <a14:foregroundMark x1="23143" y1="26000" x2="23143" y2="26000"/>
                        <a14:foregroundMark x1="24286" y1="41000" x2="24286" y2="41000"/>
                        <a14:foregroundMark x1="24857" y1="51000" x2="24857" y2="51000"/>
                        <a14:foregroundMark x1="27143" y1="37000" x2="27143" y2="37000"/>
                        <a14:foregroundMark x1="28571" y1="50000" x2="28571" y2="50000"/>
                        <a14:foregroundMark x1="37143" y1="26000" x2="37143" y2="26000"/>
                        <a14:foregroundMark x1="36571" y1="28000" x2="36571" y2="28000"/>
                        <a14:foregroundMark x1="36286" y1="38000" x2="36286" y2="38000"/>
                        <a14:foregroundMark x1="42857" y1="47000" x2="42857" y2="47000"/>
                        <a14:foregroundMark x1="42571" y1="51000" x2="42571" y2="51000"/>
                        <a14:foregroundMark x1="42571" y1="52000" x2="42571" y2="52000"/>
                        <a14:foregroundMark x1="46571" y1="49000" x2="46571" y2="49000"/>
                        <a14:foregroundMark x1="35429" y1="37000" x2="35429" y2="37000"/>
                        <a14:foregroundMark x1="35429" y1="37000" x2="35429" y2="37000"/>
                        <a14:foregroundMark x1="32571" y1="39000" x2="31143" y2="39000"/>
                        <a14:foregroundMark x1="26571" y1="43000" x2="26571" y2="43000"/>
                        <a14:foregroundMark x1="25714" y1="44000" x2="22000" y2="47000"/>
                        <a14:foregroundMark x1="16571" y1="50000" x2="16571" y2="50000"/>
                        <a14:foregroundMark x1="16571" y1="49000" x2="16571" y2="46000"/>
                        <a14:foregroundMark x1="16571" y1="40000" x2="16571" y2="40000"/>
                        <a14:foregroundMark x1="16571" y1="37000" x2="16571" y2="37000"/>
                        <a14:foregroundMark x1="16000" y1="37000" x2="16000" y2="37000"/>
                        <a14:foregroundMark x1="26571" y1="40000" x2="26571" y2="40000"/>
                        <a14:foregroundMark x1="31429" y1="29000" x2="31429" y2="29000"/>
                        <a14:foregroundMark x1="31143" y1="34000" x2="30857" y2="35000"/>
                        <a14:foregroundMark x1="30571" y1="33000" x2="30571" y2="33000"/>
                        <a14:foregroundMark x1="38286" y1="59000" x2="38286" y2="59000"/>
                        <a14:foregroundMark x1="38000" y1="49000" x2="38000" y2="49000"/>
                        <a14:foregroundMark x1="41429" y1="48000" x2="41429" y2="48000"/>
                        <a14:foregroundMark x1="35429" y1="53000" x2="35429" y2="53000"/>
                        <a14:foregroundMark x1="36000" y1="54000" x2="36000" y2="54000"/>
                        <a14:foregroundMark x1="36571" y1="49000" x2="36571" y2="49000"/>
                        <a14:foregroundMark x1="36571" y1="49000" x2="36571" y2="49000"/>
                        <a14:foregroundMark x1="36571" y1="45000" x2="36571" y2="45000"/>
                        <a14:foregroundMark x1="36571" y1="43000" x2="36571" y2="43000"/>
                        <a14:foregroundMark x1="36857" y1="57000" x2="36857" y2="57000"/>
                        <a14:foregroundMark x1="18000" y1="76000" x2="18000" y2="76000"/>
                        <a14:foregroundMark x1="3143" y1="15000" x2="3143" y2="15000"/>
                        <a14:foregroundMark x1="4571" y1="8000" x2="4571" y2="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" t="-4357" r="40300" b="4357"/>
          <a:stretch/>
        </p:blipFill>
        <p:spPr bwMode="auto">
          <a:xfrm>
            <a:off x="278348" y="4220136"/>
            <a:ext cx="908609" cy="43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1D174F05-34D8-5695-5D18-EE5EF98B15FB}"/>
              </a:ext>
            </a:extLst>
          </p:cNvPr>
          <p:cNvSpPr txBox="1">
            <a:spLocks/>
          </p:cNvSpPr>
          <p:nvPr/>
        </p:nvSpPr>
        <p:spPr>
          <a:xfrm>
            <a:off x="1700206" y="4702334"/>
            <a:ext cx="7051908" cy="953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bg1"/>
                </a:solidFill>
                <a:latin typeface="DIN Offc" panose="020B050402010102010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DIN Offc" panose="020B0504020101020102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DIN Offc" panose="020B0504020101020102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N Offc" panose="020B0504020101020102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N Offc" panose="020B05040201010201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Offc" panose="020B0504020101020102"/>
                <a:ea typeface="+mn-ea"/>
                <a:cs typeface="+mn-cs"/>
              </a:rPr>
              <a:t>Joost Berkhout, universitair docent VU</a:t>
            </a:r>
            <a:b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Offc" panose="020B0504020101020102"/>
                <a:ea typeface="+mn-ea"/>
                <a:cs typeface="+mn-cs"/>
              </a:rPr>
            </a:b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 Offc" panose="020B0504020101020102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4F4487-63C7-995C-7552-7A50091E53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457" y="2341201"/>
            <a:ext cx="1325625" cy="1987799"/>
          </a:xfrm>
          <a:prstGeom prst="rect">
            <a:avLst/>
          </a:prstGeom>
        </p:spPr>
      </p:pic>
      <p:pic>
        <p:nvPicPr>
          <p:cNvPr id="12" name="Picture 2" descr="https://uc884f169bdb4e03c194b7150d3c.previews.dropboxusercontent.com/p/thumb/ABTP8uTHHxGt2XGeAX-2-dkWMP076fCmAAzRfm55zF11Ih5IwUe68_r9-X6Q7Kn9fqJa1b9FRy5oIs5K2-tfrq_lMj42Lwl2tuGhZgTU0cNvRfSh-ooTfJS6h-6ps6UFep03JUB-jcnkxkhooVds_hFJ--P3R-UWuZYARcwGln2ddEpmd4UyYXeiCZ5eN_cDSQ2tA2kiCjIbRuiBUjqiSCn2CXEQfJxt4NpnyZfxTU1BpcoiRvJPaUGkZx7t--_ieRZMRkIIZCAf5j8CHpsxdSH1Ktnb1l4d2ZRTecVKexjbxBUETVU6d4D1pr5RwT0-aLoIhf91cn2ViudSlDuQ4QGwhtM0HBrV1U9zOLrzR1FVDuI2-xm6d9pOH6oB8QX3ljKXjsoRHWXvaZl3b6cM1AY5/p.jpeg?fv_content=true&amp;size_mode=5">
            <a:extLst>
              <a:ext uri="{FF2B5EF4-FFF2-40B4-BE49-F238E27FC236}">
                <a16:creationId xmlns:a16="http://schemas.microsoft.com/office/drawing/2014/main" id="{26B7D500-E2EA-4621-6D81-200181E22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457" y="4504437"/>
            <a:ext cx="1325625" cy="198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24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een fotobeschrijving beschikbaar.">
            <a:extLst>
              <a:ext uri="{FF2B5EF4-FFF2-40B4-BE49-F238E27FC236}">
                <a16:creationId xmlns:a16="http://schemas.microsoft.com/office/drawing/2014/main" id="{C7B786F2-0A1F-31BF-3A7D-9B5F70190A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1"/>
          <a:stretch/>
        </p:blipFill>
        <p:spPr bwMode="auto">
          <a:xfrm>
            <a:off x="105833" y="1689201"/>
            <a:ext cx="6637867" cy="471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39B8F8-1055-98E4-DD95-74AD8A32F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 dirty="0"/>
              <a:t>Diervoederindustrie</a:t>
            </a:r>
          </a:p>
        </p:txBody>
      </p:sp>
      <p:pic>
        <p:nvPicPr>
          <p:cNvPr id="5" name="Picture 6" descr="Gerelateerde afbeelding">
            <a:extLst>
              <a:ext uri="{FF2B5EF4-FFF2-40B4-BE49-F238E27FC236}">
                <a16:creationId xmlns:a16="http://schemas.microsoft.com/office/drawing/2014/main" id="{A660F0D3-04D1-1131-0A56-DB81064D2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" t="3181" r="3142" b="12685"/>
          <a:stretch/>
        </p:blipFill>
        <p:spPr bwMode="auto">
          <a:xfrm>
            <a:off x="1649603" y="1795793"/>
            <a:ext cx="1659959" cy="149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AF6A547-A4EE-2D64-CCB6-670CC7E0EA77}"/>
              </a:ext>
            </a:extLst>
          </p:cNvPr>
          <p:cNvCxnSpPr>
            <a:cxnSpLocks/>
          </p:cNvCxnSpPr>
          <p:nvPr/>
        </p:nvCxnSpPr>
        <p:spPr bwMode="auto">
          <a:xfrm>
            <a:off x="3255395" y="3293963"/>
            <a:ext cx="1088005" cy="503337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7" name="Picture 8" descr="Gerelateerde afbeelding">
            <a:extLst>
              <a:ext uri="{FF2B5EF4-FFF2-40B4-BE49-F238E27FC236}">
                <a16:creationId xmlns:a16="http://schemas.microsoft.com/office/drawing/2014/main" id="{6E844579-771B-689F-BCAE-807A685986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0" r="8831" b="6052"/>
          <a:stretch/>
        </p:blipFill>
        <p:spPr bwMode="auto">
          <a:xfrm>
            <a:off x="3575684" y="4914799"/>
            <a:ext cx="1723391" cy="149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63151FB-6A22-0A50-28D2-3B365212C76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216400" y="4216400"/>
            <a:ext cx="676343" cy="680838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Cloud Callout 24">
            <a:extLst>
              <a:ext uri="{FF2B5EF4-FFF2-40B4-BE49-F238E27FC236}">
                <a16:creationId xmlns:a16="http://schemas.microsoft.com/office/drawing/2014/main" id="{A8D5E69F-86C5-DFCC-9373-58DB48A9B4BB}"/>
              </a:ext>
            </a:extLst>
          </p:cNvPr>
          <p:cNvSpPr/>
          <p:nvPr/>
        </p:nvSpPr>
        <p:spPr bwMode="auto">
          <a:xfrm flipH="1">
            <a:off x="659875" y="4443586"/>
            <a:ext cx="3131252" cy="1382180"/>
          </a:xfrm>
          <a:prstGeom prst="cloudCallout">
            <a:avLst>
              <a:gd name="adj1" fmla="val -71160"/>
              <a:gd name="adj2" fmla="val 933"/>
            </a:avLst>
          </a:prstGeom>
          <a:solidFill>
            <a:schemeClr val="accent6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Hoe de productie efficiënt te plannen?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7B18498-B1B5-7B1D-965A-893642DAAD39}"/>
              </a:ext>
            </a:extLst>
          </p:cNvPr>
          <p:cNvCxnSpPr>
            <a:cxnSpLocks/>
          </p:cNvCxnSpPr>
          <p:nvPr/>
        </p:nvCxnSpPr>
        <p:spPr bwMode="auto">
          <a:xfrm>
            <a:off x="5429839" y="3091992"/>
            <a:ext cx="829559" cy="980387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0CA851DB-32AF-DF4F-CA60-A608DB30DE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9840"/>
          <a:stretch/>
        </p:blipFill>
        <p:spPr>
          <a:xfrm>
            <a:off x="7386685" y="1425341"/>
            <a:ext cx="3975100" cy="4840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87B13F-F87A-31C0-6022-73A799A71D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401"/>
          <a:stretch/>
        </p:blipFill>
        <p:spPr>
          <a:xfrm>
            <a:off x="7510435" y="1439855"/>
            <a:ext cx="3851348" cy="4840224"/>
          </a:xfrm>
          <a:prstGeom prst="rect">
            <a:avLst/>
          </a:prstGeom>
        </p:spPr>
      </p:pic>
      <p:pic>
        <p:nvPicPr>
          <p:cNvPr id="1026" name="Picture 2" descr="Rol van planners versterken met transport planning software | PTV ...">
            <a:extLst>
              <a:ext uri="{FF2B5EF4-FFF2-40B4-BE49-F238E27FC236}">
                <a16:creationId xmlns:a16="http://schemas.microsoft.com/office/drawing/2014/main" id="{02FCBBD4-054A-CF7C-333F-A6E087D118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7"/>
          <a:stretch/>
        </p:blipFill>
        <p:spPr bwMode="auto">
          <a:xfrm flipH="1">
            <a:off x="4536714" y="1901036"/>
            <a:ext cx="1252554" cy="121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loud Callout 24">
            <a:extLst>
              <a:ext uri="{FF2B5EF4-FFF2-40B4-BE49-F238E27FC236}">
                <a16:creationId xmlns:a16="http://schemas.microsoft.com/office/drawing/2014/main" id="{20D8608E-97EC-021D-08BB-AB35E937C5FE}"/>
              </a:ext>
            </a:extLst>
          </p:cNvPr>
          <p:cNvSpPr/>
          <p:nvPr/>
        </p:nvSpPr>
        <p:spPr bwMode="auto">
          <a:xfrm flipH="1">
            <a:off x="4892742" y="312117"/>
            <a:ext cx="3271543" cy="1382180"/>
          </a:xfrm>
          <a:prstGeom prst="cloudCallout">
            <a:avLst>
              <a:gd name="adj1" fmla="val 49262"/>
              <a:gd name="adj2" fmla="val 66407"/>
            </a:avLst>
          </a:prstGeom>
          <a:solidFill>
            <a:schemeClr val="accent6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Hoe het transport efficiënt te plannen?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2176FD7-B677-5F4E-FE18-A519F55DCBD1}"/>
              </a:ext>
            </a:extLst>
          </p:cNvPr>
          <p:cNvSpPr/>
          <p:nvPr/>
        </p:nvSpPr>
        <p:spPr>
          <a:xfrm>
            <a:off x="7696224" y="6268081"/>
            <a:ext cx="3975100" cy="535490"/>
          </a:xfrm>
          <a:prstGeom prst="wedgeRoundRectCallout">
            <a:avLst>
              <a:gd name="adj1" fmla="val 2075"/>
              <a:gd name="adj2" fmla="val 29917"/>
              <a:gd name="adj3" fmla="val 16667"/>
            </a:avLst>
          </a:prstGeom>
          <a:solidFill>
            <a:schemeClr val="accent6">
              <a:lumMod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Van bulkproductie naar maatwerk: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planning integratie is cruciaal</a:t>
            </a:r>
          </a:p>
        </p:txBody>
      </p:sp>
    </p:spTree>
    <p:extLst>
      <p:ext uri="{BB962C8B-B14F-4D97-AF65-F5344CB8AC3E}">
        <p14:creationId xmlns:p14="http://schemas.microsoft.com/office/powerpoint/2010/main" val="105729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CEC42-A317-10BA-88F4-760A51E3E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D4C6-D275-4806-2C0F-061F443F5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 dirty="0"/>
              <a:t>Geïntegreerde optimalisatie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4FE8AF4-D843-7DB9-9E2C-1F8D04486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120" y="2035522"/>
            <a:ext cx="8864403" cy="34319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022D614-C94D-9B23-5DAB-952FCAB020F5}"/>
              </a:ext>
            </a:extLst>
          </p:cNvPr>
          <p:cNvSpPr txBox="1"/>
          <p:nvPr/>
        </p:nvSpPr>
        <p:spPr>
          <a:xfrm>
            <a:off x="1547148" y="1699767"/>
            <a:ext cx="2919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Productieplanning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12917E-E909-D86B-7F7C-2ED87CFA4DB1}"/>
              </a:ext>
            </a:extLst>
          </p:cNvPr>
          <p:cNvSpPr txBox="1"/>
          <p:nvPr/>
        </p:nvSpPr>
        <p:spPr>
          <a:xfrm>
            <a:off x="5016663" y="1690688"/>
            <a:ext cx="215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Siloplanning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F754AE-AC86-EBC2-FE01-FCEC15BBC875}"/>
              </a:ext>
            </a:extLst>
          </p:cNvPr>
          <p:cNvSpPr txBox="1"/>
          <p:nvPr/>
        </p:nvSpPr>
        <p:spPr>
          <a:xfrm>
            <a:off x="7566899" y="1690688"/>
            <a:ext cx="2926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Transportplanning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5AFC87-3BFD-0E1D-7FDD-10148786CF7D}"/>
              </a:ext>
            </a:extLst>
          </p:cNvPr>
          <p:cNvSpPr txBox="1"/>
          <p:nvPr/>
        </p:nvSpPr>
        <p:spPr>
          <a:xfrm rot="16200000">
            <a:off x="844956" y="2690325"/>
            <a:ext cx="12648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Fabriek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D376E8-57A7-2832-0034-BE24BF6BF3F6}"/>
              </a:ext>
            </a:extLst>
          </p:cNvPr>
          <p:cNvSpPr txBox="1"/>
          <p:nvPr/>
        </p:nvSpPr>
        <p:spPr>
          <a:xfrm rot="16200000">
            <a:off x="745161" y="3993967"/>
            <a:ext cx="146439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Fabriek 2     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2307E3-8FC2-E9F0-7A60-2AE0A32F3CA4}"/>
              </a:ext>
            </a:extLst>
          </p:cNvPr>
          <p:cNvSpPr txBox="1"/>
          <p:nvPr/>
        </p:nvSpPr>
        <p:spPr>
          <a:xfrm>
            <a:off x="2348617" y="5632571"/>
            <a:ext cx="7494763" cy="83099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Uitkomst van ontwikkelde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integratie algoritmes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b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een 24 uursplanning voor productie, silo's en transport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36589A-521D-7AAB-1BDC-4B27449B3ADE}"/>
              </a:ext>
            </a:extLst>
          </p:cNvPr>
          <p:cNvSpPr txBox="1"/>
          <p:nvPr/>
        </p:nvSpPr>
        <p:spPr>
          <a:xfrm>
            <a:off x="9400189" y="5005630"/>
            <a:ext cx="1005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Tijd</a:t>
            </a: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698D832E-A62B-B78C-992E-FC9D5701B7B2}"/>
              </a:ext>
            </a:extLst>
          </p:cNvPr>
          <p:cNvSpPr/>
          <p:nvPr/>
        </p:nvSpPr>
        <p:spPr>
          <a:xfrm>
            <a:off x="9135221" y="787785"/>
            <a:ext cx="2926440" cy="911982"/>
          </a:xfrm>
          <a:prstGeom prst="wedgeRectCallout">
            <a:avLst>
              <a:gd name="adj1" fmla="val 1858"/>
              <a:gd name="adj2" fmla="val 9647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Slim gebruik maken van </a:t>
            </a:r>
            <a:r>
              <a:rPr kumimoji="0" lang="nl-NL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constraint</a:t>
            </a: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programming</a:t>
            </a: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bleek de sleutel</a:t>
            </a:r>
          </a:p>
        </p:txBody>
      </p:sp>
      <p:pic>
        <p:nvPicPr>
          <p:cNvPr id="7" name="Graphic 6" descr="Old Key with solid fill">
            <a:extLst>
              <a:ext uri="{FF2B5EF4-FFF2-40B4-BE49-F238E27FC236}">
                <a16:creationId xmlns:a16="http://schemas.microsoft.com/office/drawing/2014/main" id="{EA9F878B-2C5A-F8B2-1831-055E6D9C2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407050" flipH="1">
            <a:off x="8678020" y="3304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5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30C66-C525-0C96-D6E5-EA3D6C1B6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 dirty="0"/>
              <a:t>Resultaten</a:t>
            </a:r>
          </a:p>
        </p:txBody>
      </p:sp>
      <p:pic>
        <p:nvPicPr>
          <p:cNvPr id="5" name="Graphic 4" descr="Truck with solid fill">
            <a:extLst>
              <a:ext uri="{FF2B5EF4-FFF2-40B4-BE49-F238E27FC236}">
                <a16:creationId xmlns:a16="http://schemas.microsoft.com/office/drawing/2014/main" id="{59D7F55F-7622-E607-3AEB-9332C6218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0593" y="2887663"/>
            <a:ext cx="960437" cy="960437"/>
          </a:xfrm>
          <a:prstGeom prst="rect">
            <a:avLst/>
          </a:prstGeom>
        </p:spPr>
      </p:pic>
      <p:pic>
        <p:nvPicPr>
          <p:cNvPr id="6" name="Graphic 5" descr="Truck with solid fill">
            <a:extLst>
              <a:ext uri="{FF2B5EF4-FFF2-40B4-BE49-F238E27FC236}">
                <a16:creationId xmlns:a16="http://schemas.microsoft.com/office/drawing/2014/main" id="{03A8EF00-DDB7-730E-11B4-FD778E0EF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2593" y="2262188"/>
            <a:ext cx="960437" cy="960437"/>
          </a:xfrm>
          <a:prstGeom prst="rect">
            <a:avLst/>
          </a:prstGeom>
        </p:spPr>
      </p:pic>
      <p:pic>
        <p:nvPicPr>
          <p:cNvPr id="7" name="Graphic 6" descr="Truck with solid fill">
            <a:extLst>
              <a:ext uri="{FF2B5EF4-FFF2-40B4-BE49-F238E27FC236}">
                <a16:creationId xmlns:a16="http://schemas.microsoft.com/office/drawing/2014/main" id="{E951AD38-3E3E-CBA1-5392-EFD78D821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22811" y="3222625"/>
            <a:ext cx="960437" cy="96043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0F25E30-A7B5-BC53-681F-2149A7E29D9B}"/>
              </a:ext>
            </a:extLst>
          </p:cNvPr>
          <p:cNvCxnSpPr/>
          <p:nvPr/>
        </p:nvCxnSpPr>
        <p:spPr>
          <a:xfrm flipH="1">
            <a:off x="2022811" y="3222625"/>
            <a:ext cx="916782" cy="99536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718AFAB-335E-F52E-34B9-C2FC3065B486}"/>
              </a:ext>
            </a:extLst>
          </p:cNvPr>
          <p:cNvSpPr txBox="1"/>
          <p:nvPr/>
        </p:nvSpPr>
        <p:spPr>
          <a:xfrm>
            <a:off x="160673" y="4346872"/>
            <a:ext cx="37242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Minder vrachtwagens </a:t>
            </a:r>
            <a:b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nodig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o.b.v. echte data</a:t>
            </a:r>
          </a:p>
        </p:txBody>
      </p:sp>
      <p:pic>
        <p:nvPicPr>
          <p:cNvPr id="13" name="Graphic 12" descr="Stopwatch 75% with solid fill">
            <a:extLst>
              <a:ext uri="{FF2B5EF4-FFF2-40B4-BE49-F238E27FC236}">
                <a16:creationId xmlns:a16="http://schemas.microsoft.com/office/drawing/2014/main" id="{917B2F98-6C43-1742-9575-47FE1ED8C4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10937" y="2195199"/>
            <a:ext cx="1937105" cy="19371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1FC016-963B-7DBA-EB25-8C864E699374}"/>
              </a:ext>
            </a:extLst>
          </p:cNvPr>
          <p:cNvSpPr txBox="1"/>
          <p:nvPr/>
        </p:nvSpPr>
        <p:spPr>
          <a:xfrm>
            <a:off x="4086151" y="4183062"/>
            <a:ext cx="35866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20% kortere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productie doorlooptijden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praktijksetting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9BDE45-ABE2-6B9E-4B81-0C4F2D3DCA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8127" y="3676278"/>
            <a:ext cx="2173434" cy="5716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F8885B-C488-A499-9C4E-51D03A6681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4034" y="2791825"/>
            <a:ext cx="2948436" cy="7438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F45CF4-C360-AE3E-58CB-510B946C7D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5520" y="2072635"/>
            <a:ext cx="2948437" cy="5785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EBBF62B-87A3-2F9F-C356-612BC9B945ED}"/>
              </a:ext>
            </a:extLst>
          </p:cNvPr>
          <p:cNvSpPr txBox="1"/>
          <p:nvPr/>
        </p:nvSpPr>
        <p:spPr>
          <a:xfrm>
            <a:off x="7816663" y="4528407"/>
            <a:ext cx="40861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Open-source software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 900 keer gedownload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92291E2-062C-2086-7345-987BB8FBE301}"/>
              </a:ext>
            </a:extLst>
          </p:cNvPr>
          <p:cNvSpPr txBox="1"/>
          <p:nvPr/>
        </p:nvSpPr>
        <p:spPr>
          <a:xfrm>
            <a:off x="780593" y="6315740"/>
            <a:ext cx="5283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accent2"/>
                </a:solidFill>
              </a:rPr>
              <a:t>Lees meer in de </a:t>
            </a:r>
            <a:r>
              <a:rPr lang="nl-NL" dirty="0">
                <a:hlinkClick r:id="rId10"/>
              </a:rPr>
              <a:t>publieke eindrapportage van AI-BIPTO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898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600" dirty="0"/>
              <a:t>OPTIMISING SUPPLY CHAIN EFFICIENCY OF STRAWBERRIES WITH A DIGITAL TWIN</a:t>
            </a:r>
            <a:endParaRPr lang="nl-NL" sz="2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3A4D43-2586-7223-2616-AD4C112058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nl-NL" dirty="0"/>
              <a:t>Rob Schouten, Taylor Person, Elisabeth Tobler, Leo Lukasse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096318-C2DA-BBB3-54FF-7700D0347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1221" y="4978666"/>
            <a:ext cx="2654962" cy="821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E22834-CEE5-2FB0-374C-89AC27F5F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0961" y="4978665"/>
            <a:ext cx="2141039" cy="82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14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2F10A-B011-400E-A204-F172A1976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D6A4C4-9983-7BF9-D95A-0A78C4FFC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noProof="0" dirty="0">
                <a:latin typeface="Segoe UI"/>
                <a:cs typeface="Segoe UI"/>
              </a:rPr>
              <a:t>Smart Aardbei Project  (begin 2023 tot einde 2025)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2AECE8-3315-2A52-FDF3-74519B0A2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23955" cy="4351338"/>
          </a:xfrm>
        </p:spPr>
        <p:txBody>
          <a:bodyPr/>
          <a:lstStyle/>
          <a:p>
            <a:r>
              <a:rPr lang="nl-NL" dirty="0"/>
              <a:t>De achtergrond -  de uitdaging</a:t>
            </a:r>
          </a:p>
          <a:p>
            <a:pPr lvl="1"/>
            <a:r>
              <a:rPr lang="nl-NL" dirty="0"/>
              <a:t>Aardbeien zijn lekker en gezond </a:t>
            </a:r>
          </a:p>
          <a:p>
            <a:pPr lvl="1"/>
            <a:r>
              <a:rPr lang="nl-NL" dirty="0"/>
              <a:t>10% verlies tussen teler en retailer</a:t>
            </a:r>
          </a:p>
          <a:p>
            <a:pPr lvl="1"/>
            <a:r>
              <a:rPr lang="nl-NL" dirty="0"/>
              <a:t>20% verlies tussen retailer en consument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r>
              <a:rPr lang="nl-NL" dirty="0"/>
              <a:t>Ontwikkeling van een digital </a:t>
            </a:r>
            <a:r>
              <a:rPr lang="nl-NL" dirty="0" err="1"/>
              <a:t>twin</a:t>
            </a:r>
            <a:r>
              <a:rPr lang="nl-NL" dirty="0"/>
              <a:t> voor aardbeien in de keten van Zuid- naar Noord-Europa om verliezen/derving te verminderen</a:t>
            </a:r>
          </a:p>
          <a:p>
            <a:pPr lvl="1"/>
            <a:endParaRPr lang="nl-NL" dirty="0"/>
          </a:p>
        </p:txBody>
      </p:sp>
      <p:pic>
        <p:nvPicPr>
          <p:cNvPr id="4" name="Picture Placeholder 19" descr="A close up of strawberries&#10;&#10;AI-generated content may be incorrect.">
            <a:extLst>
              <a:ext uri="{FF2B5EF4-FFF2-40B4-BE49-F238E27FC236}">
                <a16:creationId xmlns:a16="http://schemas.microsoft.com/office/drawing/2014/main" id="{05763A1B-9929-D151-AB8F-DA289A674D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4" r="14284"/>
          <a:stretch>
            <a:fillRect/>
          </a:stretch>
        </p:blipFill>
        <p:spPr>
          <a:xfrm>
            <a:off x="8109079" y="1167213"/>
            <a:ext cx="3108403" cy="4351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0C3D6C-202A-F275-8BF9-47586C895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053" y="4348058"/>
            <a:ext cx="4177196" cy="250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17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 dirty="0">
                <a:latin typeface="Segoe UI"/>
                <a:cs typeface="Segoe UI"/>
              </a:rPr>
              <a:t>Smart Aardbei Project</a:t>
            </a:r>
            <a:endParaRPr lang="nl-NL" noProof="0" dirty="0"/>
          </a:p>
        </p:txBody>
      </p:sp>
      <p:sp>
        <p:nvSpPr>
          <p:cNvPr id="38" name="Tijdelijke aanduiding voor inhoud 2">
            <a:extLst>
              <a:ext uri="{FF2B5EF4-FFF2-40B4-BE49-F238E27FC236}">
                <a16:creationId xmlns:a16="http://schemas.microsoft.com/office/drawing/2014/main" id="{DB1AF44F-1C54-E629-1329-C7905A94A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349" y="1580513"/>
            <a:ext cx="11372152" cy="685662"/>
          </a:xfrm>
        </p:spPr>
        <p:txBody>
          <a:bodyPr/>
          <a:lstStyle/>
          <a:p>
            <a:r>
              <a:rPr lang="nl-NL" dirty="0"/>
              <a:t>De oplossingsrichting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60AA875-8B9A-3909-0C13-EB1F3C94D280}"/>
              </a:ext>
            </a:extLst>
          </p:cNvPr>
          <p:cNvGrpSpPr/>
          <p:nvPr/>
        </p:nvGrpSpPr>
        <p:grpSpPr>
          <a:xfrm>
            <a:off x="599189" y="2120348"/>
            <a:ext cx="10988312" cy="4737652"/>
            <a:chOff x="494698" y="1185031"/>
            <a:chExt cx="7969479" cy="3087363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AF23E38-CD52-B1B7-F4BA-CBC3CFFFE85D}"/>
                </a:ext>
              </a:extLst>
            </p:cNvPr>
            <p:cNvGrpSpPr/>
            <p:nvPr/>
          </p:nvGrpSpPr>
          <p:grpSpPr>
            <a:xfrm>
              <a:off x="494698" y="1185031"/>
              <a:ext cx="7969479" cy="3087363"/>
              <a:chOff x="494698" y="1185031"/>
              <a:chExt cx="7969479" cy="3087363"/>
            </a:xfrm>
          </p:grpSpPr>
          <p:pic>
            <p:nvPicPr>
              <p:cNvPr id="42" name="Grafik 4">
                <a:extLst>
                  <a:ext uri="{FF2B5EF4-FFF2-40B4-BE49-F238E27FC236}">
                    <a16:creationId xmlns:a16="http://schemas.microsoft.com/office/drawing/2014/main" id="{F8202CE9-CBF1-3214-F0B8-8BEB6998D1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44605" y="1337812"/>
                <a:ext cx="1622237" cy="130387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43" name="Rechteck: abgerundete Ecken 3">
                <a:extLst>
                  <a:ext uri="{FF2B5EF4-FFF2-40B4-BE49-F238E27FC236}">
                    <a16:creationId xmlns:a16="http://schemas.microsoft.com/office/drawing/2014/main" id="{F7EB8E09-ADA7-BF3A-D15B-2BD15A865AF8}"/>
                  </a:ext>
                </a:extLst>
              </p:cNvPr>
              <p:cNvSpPr/>
              <p:nvPr/>
            </p:nvSpPr>
            <p:spPr>
              <a:xfrm>
                <a:off x="5969658" y="1396168"/>
                <a:ext cx="2494519" cy="2871780"/>
              </a:xfrm>
              <a:prstGeom prst="roundRect">
                <a:avLst/>
              </a:prstGeom>
              <a:noFill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Abgerundetes Rechteck 37">
                <a:extLst>
                  <a:ext uri="{FF2B5EF4-FFF2-40B4-BE49-F238E27FC236}">
                    <a16:creationId xmlns:a16="http://schemas.microsoft.com/office/drawing/2014/main" id="{BCFE4405-2808-C330-A1C5-95CFC1622671}"/>
                  </a:ext>
                </a:extLst>
              </p:cNvPr>
              <p:cNvSpPr/>
              <p:nvPr/>
            </p:nvSpPr>
            <p:spPr>
              <a:xfrm>
                <a:off x="6291840" y="1189488"/>
                <a:ext cx="1889141" cy="26574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Digital Twin</a:t>
                </a:r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2E197E9E-3C30-5259-E4D1-425A09DEDA33}"/>
                  </a:ext>
                </a:extLst>
              </p:cNvPr>
              <p:cNvGrpSpPr/>
              <p:nvPr/>
            </p:nvGrpSpPr>
            <p:grpSpPr>
              <a:xfrm>
                <a:off x="494698" y="1185031"/>
                <a:ext cx="2494519" cy="3082906"/>
                <a:chOff x="3314843" y="1189488"/>
                <a:chExt cx="2494519" cy="3082906"/>
              </a:xfrm>
            </p:grpSpPr>
            <p:pic>
              <p:nvPicPr>
                <p:cNvPr id="51" name="Picture 50" descr="A stack of crates on pallets&#10;&#10;Description automatically generated">
                  <a:extLst>
                    <a:ext uri="{FF2B5EF4-FFF2-40B4-BE49-F238E27FC236}">
                      <a16:creationId xmlns:a16="http://schemas.microsoft.com/office/drawing/2014/main" id="{9517D578-6EC0-ABC7-147E-27E9B8F764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007936" y="1460543"/>
                  <a:ext cx="1136803" cy="1152193"/>
                </a:xfrm>
                <a:prstGeom prst="rect">
                  <a:avLst/>
                </a:prstGeom>
              </p:spPr>
            </p:pic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265058F7-3D76-0A77-286E-16C31C2EF7C6}"/>
                    </a:ext>
                  </a:extLst>
                </p:cNvPr>
                <p:cNvGrpSpPr/>
                <p:nvPr/>
              </p:nvGrpSpPr>
              <p:grpSpPr>
                <a:xfrm>
                  <a:off x="3314843" y="1189488"/>
                  <a:ext cx="2494519" cy="3082906"/>
                  <a:chOff x="3314843" y="1189488"/>
                  <a:chExt cx="2494519" cy="3082906"/>
                </a:xfrm>
              </p:grpSpPr>
              <p:sp>
                <p:nvSpPr>
                  <p:cNvPr id="53" name="Untertitel 2">
                    <a:extLst>
                      <a:ext uri="{FF2B5EF4-FFF2-40B4-BE49-F238E27FC236}">
                        <a16:creationId xmlns:a16="http://schemas.microsoft.com/office/drawing/2014/main" id="{0B95DB7D-54CF-7A5A-5D2B-7167B890F2D7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392047" y="2715989"/>
                    <a:ext cx="2417315" cy="1551958"/>
                  </a:xfrm>
                  <a:prstGeom prst="rect">
                    <a:avLst/>
                  </a:prstGeom>
                </p:spPr>
                <p:txBody>
                  <a:bodyPr vert="horz" lIns="0" tIns="0" rIns="0" bIns="0" rtlCol="0" anchor="t">
                    <a:noAutofit/>
                  </a:bodyPr>
                  <a:lstStyle>
                    <a:lvl1pPr marL="255600" indent="-172800" algn="l" defTabSz="685800" rtl="0" eaLnBrk="1" latinLnBrk="0" hangingPunct="1">
                      <a:lnSpc>
                        <a:spcPct val="90000"/>
                      </a:lnSpc>
                      <a:spcBef>
                        <a:spcPts val="750"/>
                      </a:spcBef>
                      <a:spcAft>
                        <a:spcPts val="0"/>
                      </a:spcAft>
                      <a:buClr>
                        <a:srgbClr val="C00000"/>
                      </a:buClr>
                      <a:buFont typeface="Wingdings" pitchFamily="2" charset="2"/>
                      <a:buChar char="§"/>
                      <a:tabLst/>
                      <a:defRPr sz="1600" kern="120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lvl1pPr>
                    <a:lvl2pPr marL="628650" indent="-285750" algn="l" defTabSz="685800" rtl="0" eaLnBrk="1" latinLnBrk="0" hangingPunct="1">
                      <a:lnSpc>
                        <a:spcPct val="90000"/>
                      </a:lnSpc>
                      <a:spcBef>
                        <a:spcPts val="375"/>
                      </a:spcBef>
                      <a:buClr>
                        <a:srgbClr val="C00000"/>
                      </a:buClr>
                      <a:buFont typeface="Wingdings" panose="05000000000000000000" pitchFamily="2" charset="2"/>
                      <a:buChar char="§"/>
                      <a:defRPr sz="1500" kern="120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lvl2pPr>
                    <a:lvl3pPr marL="971550" indent="-285750" algn="l" defTabSz="685800" rtl="0" eaLnBrk="1" latinLnBrk="0" hangingPunct="1">
                      <a:lnSpc>
                        <a:spcPct val="90000"/>
                      </a:lnSpc>
                      <a:spcBef>
                        <a:spcPts val="375"/>
                      </a:spcBef>
                      <a:buClr>
                        <a:srgbClr val="C00000"/>
                      </a:buClr>
                      <a:buFont typeface="Wingdings" panose="05000000000000000000" pitchFamily="2" charset="2"/>
                      <a:buChar char="§"/>
                      <a:defRPr sz="1350" kern="120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lvl3pPr>
                    <a:lvl4pPr marL="1200150" indent="-171450" algn="l" defTabSz="685800" rtl="0" eaLnBrk="1" latinLnBrk="0" hangingPunct="1">
                      <a:lnSpc>
                        <a:spcPct val="90000"/>
                      </a:lnSpc>
                      <a:spcBef>
                        <a:spcPts val="375"/>
                      </a:spcBef>
                      <a:buClr>
                        <a:srgbClr val="C00000"/>
                      </a:buClr>
                      <a:buFont typeface="Wingdings" panose="05000000000000000000" pitchFamily="2" charset="2"/>
                      <a:buChar char="§"/>
                      <a:defRPr sz="1200" kern="120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lvl4pPr>
                    <a:lvl5pPr marL="1543050" indent="-171450" algn="l" defTabSz="685800" rtl="0" eaLnBrk="1" latinLnBrk="0" hangingPunct="1">
                      <a:lnSpc>
                        <a:spcPct val="90000"/>
                      </a:lnSpc>
                      <a:spcBef>
                        <a:spcPts val="375"/>
                      </a:spcBef>
                      <a:buClr>
                        <a:srgbClr val="C00000"/>
                      </a:buClr>
                      <a:buFont typeface="Wingdings" panose="05000000000000000000" pitchFamily="2" charset="2"/>
                      <a:buChar char="§"/>
                      <a:defRPr sz="1200" kern="120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lvl5pPr>
                    <a:lvl6pPr marL="1714500" indent="0" algn="ctr" defTabSz="685800" rtl="0" eaLnBrk="1" latinLnBrk="0" hangingPunct="1">
                      <a:lnSpc>
                        <a:spcPct val="90000"/>
                      </a:lnSpc>
                      <a:spcBef>
                        <a:spcPts val="375"/>
                      </a:spcBef>
                      <a:buFont typeface="Arial" panose="020B0604020202020204" pitchFamily="34" charset="0"/>
                      <a:buNone/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057400" indent="0" algn="ctr" defTabSz="685800" rtl="0" eaLnBrk="1" latinLnBrk="0" hangingPunct="1">
                      <a:lnSpc>
                        <a:spcPct val="90000"/>
                      </a:lnSpc>
                      <a:spcBef>
                        <a:spcPts val="375"/>
                      </a:spcBef>
                      <a:buFont typeface="Arial" panose="020B0604020202020204" pitchFamily="34" charset="0"/>
                      <a:buNone/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400300" indent="0" algn="ctr" defTabSz="685800" rtl="0" eaLnBrk="1" latinLnBrk="0" hangingPunct="1">
                      <a:lnSpc>
                        <a:spcPct val="90000"/>
                      </a:lnSpc>
                      <a:spcBef>
                        <a:spcPts val="375"/>
                      </a:spcBef>
                      <a:buFont typeface="Arial" panose="020B0604020202020204" pitchFamily="34" charset="0"/>
                      <a:buNone/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743200" indent="0" algn="ctr" defTabSz="685800" rtl="0" eaLnBrk="1" latinLnBrk="0" hangingPunct="1">
                      <a:lnSpc>
                        <a:spcPct val="90000"/>
                      </a:lnSpc>
                      <a:spcBef>
                        <a:spcPts val="375"/>
                      </a:spcBef>
                      <a:buFont typeface="Arial" panose="020B0604020202020204" pitchFamily="34" charset="0"/>
                      <a:buNone/>
                      <a:def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82550" marR="0" lvl="0" indent="0" algn="l" defTabSz="685800" rtl="0" eaLnBrk="1" fontAlgn="auto" latinLnBrk="0" hangingPunct="1">
                      <a:lnSpc>
                        <a:spcPct val="90000"/>
                      </a:lnSpc>
                      <a:spcBef>
                        <a:spcPts val="750"/>
                      </a:spcBef>
                      <a:spcAft>
                        <a:spcPts val="0"/>
                      </a:spcAft>
                      <a:buClr>
                        <a:srgbClr val="C00000"/>
                      </a:buClr>
                      <a:buSzTx/>
                      <a:buFont typeface="Wingdings" pitchFamily="2" charset="2"/>
                      <a:buNone/>
                      <a:tabLst/>
                      <a:defRPr/>
                    </a:pPr>
                    <a:r>
                      <a:rPr kumimoji="0" lang="nl-NL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Segoe UI"/>
                      </a:rPr>
                      <a:t>De keten ‘mappen’: identificeren van zwakke punten in de </a:t>
                    </a:r>
                    <a:r>
                      <a:rPr kumimoji="0" lang="nl-NL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Segoe UI"/>
                      </a:rPr>
                      <a:t>koude opslag</a:t>
                    </a:r>
                    <a:r>
                      <a:rPr kumimoji="0" lang="nl-NL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Segoe UI"/>
                      </a:rPr>
                      <a:t>, </a:t>
                    </a:r>
                    <a:r>
                      <a:rPr kumimoji="0" lang="nl-NL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Segoe UI"/>
                      </a:rPr>
                      <a:t>transport</a:t>
                    </a:r>
                    <a:r>
                      <a:rPr kumimoji="0" lang="nl-NL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Segoe UI"/>
                      </a:rPr>
                      <a:t>, </a:t>
                    </a:r>
                    <a:r>
                      <a:rPr kumimoji="0" lang="nl-NL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Segoe UI"/>
                      </a:rPr>
                      <a:t>verpakking</a:t>
                    </a:r>
                    <a:r>
                      <a:rPr kumimoji="0" lang="nl-NL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Segoe UI"/>
                      </a:rPr>
                      <a:t> en </a:t>
                    </a:r>
                    <a:r>
                      <a:rPr kumimoji="0" lang="nl-NL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Segoe UI"/>
                      </a:rPr>
                      <a:t>logistiek</a:t>
                    </a:r>
                    <a:endParaRPr kumimoji="0" lang="nl-NL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Segoe UI"/>
                    </a:endParaRPr>
                  </a:p>
                </p:txBody>
              </p:sp>
              <p:sp>
                <p:nvSpPr>
                  <p:cNvPr id="54" name="Rechteck: abgerundete Ecken 3">
                    <a:extLst>
                      <a:ext uri="{FF2B5EF4-FFF2-40B4-BE49-F238E27FC236}">
                        <a16:creationId xmlns:a16="http://schemas.microsoft.com/office/drawing/2014/main" id="{FDAA8FF8-FD19-F993-5B01-E6B98DB6395C}"/>
                      </a:ext>
                    </a:extLst>
                  </p:cNvPr>
                  <p:cNvSpPr/>
                  <p:nvPr/>
                </p:nvSpPr>
                <p:spPr>
                  <a:xfrm>
                    <a:off x="3314843" y="1400614"/>
                    <a:ext cx="2494519" cy="2871780"/>
                  </a:xfrm>
                  <a:prstGeom prst="round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" name="Abgerundetes Rechteck 38">
                    <a:extLst>
                      <a:ext uri="{FF2B5EF4-FFF2-40B4-BE49-F238E27FC236}">
                        <a16:creationId xmlns:a16="http://schemas.microsoft.com/office/drawing/2014/main" id="{3922C1D0-BE21-92AB-DC1A-53C91D9B295C}"/>
                      </a:ext>
                    </a:extLst>
                  </p:cNvPr>
                  <p:cNvSpPr/>
                  <p:nvPr/>
                </p:nvSpPr>
                <p:spPr>
                  <a:xfrm>
                    <a:off x="3642338" y="1189488"/>
                    <a:ext cx="1889141" cy="265743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De </a:t>
                    </a:r>
                    <a:r>
                      <a:rPr kumimoji="0" lang="en-US" sz="18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keten</a:t>
                    </a: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9D95F2CF-30A2-2E42-7EDE-CC39FBB38D04}"/>
                  </a:ext>
                </a:extLst>
              </p:cNvPr>
              <p:cNvGrpSpPr/>
              <p:nvPr/>
            </p:nvGrpSpPr>
            <p:grpSpPr>
              <a:xfrm>
                <a:off x="3261114" y="1188010"/>
                <a:ext cx="2494519" cy="3084384"/>
                <a:chOff x="653729" y="1188010"/>
                <a:chExt cx="2494519" cy="3084384"/>
              </a:xfrm>
            </p:grpSpPr>
            <p:sp>
              <p:nvSpPr>
                <p:cNvPr id="47" name="Untertitel 2">
                  <a:extLst>
                    <a:ext uri="{FF2B5EF4-FFF2-40B4-BE49-F238E27FC236}">
                      <a16:creationId xmlns:a16="http://schemas.microsoft.com/office/drawing/2014/main" id="{FAC84605-7520-07B4-8DAD-4BCFE7F6FCE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90196" y="2711110"/>
                  <a:ext cx="2423311" cy="1498093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rmAutofit/>
                </a:bodyPr>
                <a:lstStyle>
                  <a:lvl1pPr marL="255600" indent="-172800" algn="l" defTabSz="685800" rtl="0" eaLnBrk="1" latinLnBrk="0" hangingPunct="1">
                    <a:lnSpc>
                      <a:spcPct val="90000"/>
                    </a:lnSpc>
                    <a:spcBef>
                      <a:spcPts val="750"/>
                    </a:spcBef>
                    <a:spcAft>
                      <a:spcPts val="0"/>
                    </a:spcAft>
                    <a:buClr>
                      <a:srgbClr val="C00000"/>
                    </a:buClr>
                    <a:buFont typeface="Wingdings" pitchFamily="2" charset="2"/>
                    <a:buChar char="§"/>
                    <a:tabLst/>
                    <a:defRPr sz="1600" kern="1200">
                      <a:solidFill>
                        <a:schemeClr val="tx1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1pPr>
                  <a:lvl2pPr marL="628650" indent="-2857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Clr>
                      <a:srgbClr val="C00000"/>
                    </a:buClr>
                    <a:buFont typeface="Wingdings" panose="05000000000000000000" pitchFamily="2" charset="2"/>
                    <a:buChar char="§"/>
                    <a:defRPr sz="1500" kern="1200">
                      <a:solidFill>
                        <a:schemeClr val="tx1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2pPr>
                  <a:lvl3pPr marL="971550" indent="-2857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Clr>
                      <a:srgbClr val="C00000"/>
                    </a:buClr>
                    <a:buFont typeface="Wingdings" panose="05000000000000000000" pitchFamily="2" charset="2"/>
                    <a:buChar char="§"/>
                    <a:defRPr sz="1350" kern="1200">
                      <a:solidFill>
                        <a:schemeClr val="tx1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3pPr>
                  <a:lvl4pPr marL="12001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Clr>
                      <a:srgbClr val="C00000"/>
                    </a:buClr>
                    <a:buFont typeface="Wingdings" panose="05000000000000000000" pitchFamily="2" charset="2"/>
                    <a:buChar char="§"/>
                    <a:defRPr sz="1200" kern="1200">
                      <a:solidFill>
                        <a:schemeClr val="tx1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4pPr>
                  <a:lvl5pPr marL="15430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Clr>
                      <a:srgbClr val="C00000"/>
                    </a:buClr>
                    <a:buFont typeface="Wingdings" panose="05000000000000000000" pitchFamily="2" charset="2"/>
                    <a:buChar char="§"/>
                    <a:defRPr sz="1200" kern="1200">
                      <a:solidFill>
                        <a:schemeClr val="tx1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lvl5pPr>
                  <a:lvl6pPr marL="1714500" indent="0" algn="ctr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None/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indent="0" algn="ctr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None/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indent="0" algn="ctr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None/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indent="0" algn="ctr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None/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82550" marR="0" lvl="0" indent="0" algn="l" defTabSz="685800" rtl="0" eaLnBrk="1" fontAlgn="auto" latinLnBrk="0" hangingPunct="1">
                    <a:lnSpc>
                      <a:spcPct val="90000"/>
                    </a:lnSpc>
                    <a:spcBef>
                      <a:spcPts val="750"/>
                    </a:spcBef>
                    <a:spcAft>
                      <a:spcPts val="0"/>
                    </a:spcAft>
                    <a:buClr>
                      <a:srgbClr val="C00000"/>
                    </a:buClr>
                    <a:buSzTx/>
                    <a:buFont typeface="Wingdings" pitchFamily="2" charset="2"/>
                    <a:buNone/>
                    <a:tabLst/>
                    <a:defRPr/>
                  </a:pPr>
                  <a:r>
                    <a:rPr kumimoji="0" lang="nl-BE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Segoe UI"/>
                    </a:rPr>
                    <a:t>Creatie (</a:t>
                  </a:r>
                  <a:r>
                    <a:rPr kumimoji="0" lang="nl-BE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Segoe UI"/>
                    </a:rPr>
                    <a:t>lab-schaal</a:t>
                  </a:r>
                  <a:r>
                    <a:rPr kumimoji="0" lang="nl-BE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Segoe UI"/>
                    </a:rPr>
                    <a:t>) van de keten om ‘</a:t>
                  </a:r>
                  <a:r>
                    <a:rPr kumimoji="0" lang="nl-BE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Segoe UI"/>
                    </a:rPr>
                    <a:t>real-</a:t>
                  </a:r>
                  <a:r>
                    <a:rPr kumimoji="0" lang="nl-BE" sz="24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Segoe UI"/>
                    </a:rPr>
                    <a:t>world</a:t>
                  </a:r>
                  <a:r>
                    <a:rPr kumimoji="0" lang="nl-BE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Segoe UI"/>
                    </a:rPr>
                    <a:t>’ condities na te bootsen en de impact op </a:t>
                  </a:r>
                  <a:r>
                    <a:rPr kumimoji="0" lang="nl-BE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Segoe UI"/>
                    </a:rPr>
                    <a:t>fruit kwaliteit</a:t>
                  </a:r>
                  <a:r>
                    <a:rPr kumimoji="0" lang="nl-BE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Segoe UI"/>
                    </a:rPr>
                    <a:t> te meten</a:t>
                  </a:r>
                </a:p>
              </p:txBody>
            </p:sp>
            <p:pic>
              <p:nvPicPr>
                <p:cNvPr id="48" name="Picture 47" descr="A room full of strawberries&#10;&#10;Description automatically generated">
                  <a:extLst>
                    <a:ext uri="{FF2B5EF4-FFF2-40B4-BE49-F238E27FC236}">
                      <a16:creationId xmlns:a16="http://schemas.microsoft.com/office/drawing/2014/main" id="{B4A87C85-5C5F-AFD5-325B-EE5174B836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342701" y="1460543"/>
                  <a:ext cx="1127005" cy="1152193"/>
                </a:xfrm>
                <a:prstGeom prst="rect">
                  <a:avLst/>
                </a:prstGeom>
              </p:spPr>
            </p:pic>
            <p:sp>
              <p:nvSpPr>
                <p:cNvPr id="49" name="Rechteck: abgerundete Ecken 3">
                  <a:extLst>
                    <a:ext uri="{FF2B5EF4-FFF2-40B4-BE49-F238E27FC236}">
                      <a16:creationId xmlns:a16="http://schemas.microsoft.com/office/drawing/2014/main" id="{CAF8685F-0DA0-C6D8-F36C-801D9BDE8D60}"/>
                    </a:ext>
                  </a:extLst>
                </p:cNvPr>
                <p:cNvSpPr/>
                <p:nvPr/>
              </p:nvSpPr>
              <p:spPr>
                <a:xfrm>
                  <a:off x="653729" y="1400614"/>
                  <a:ext cx="2494519" cy="2871780"/>
                </a:xfrm>
                <a:prstGeom prst="roundRect">
                  <a:avLst/>
                </a:prstGeom>
                <a:noFill/>
                <a:ln>
                  <a:solidFill>
                    <a:schemeClr val="accent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Abgerundetes Rechteck 39">
                  <a:extLst>
                    <a:ext uri="{FF2B5EF4-FFF2-40B4-BE49-F238E27FC236}">
                      <a16:creationId xmlns:a16="http://schemas.microsoft.com/office/drawing/2014/main" id="{AE213814-45B1-427E-8149-BB430147595A}"/>
                    </a:ext>
                  </a:extLst>
                </p:cNvPr>
                <p:cNvSpPr/>
                <p:nvPr/>
              </p:nvSpPr>
              <p:spPr>
                <a:xfrm>
                  <a:off x="898683" y="1188010"/>
                  <a:ext cx="1889141" cy="26574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Emulated Twin</a:t>
                  </a:r>
                </a:p>
              </p:txBody>
            </p:sp>
          </p:grpSp>
        </p:grpSp>
        <p:sp>
          <p:nvSpPr>
            <p:cNvPr id="41" name="Untertitel 2">
              <a:extLst>
                <a:ext uri="{FF2B5EF4-FFF2-40B4-BE49-F238E27FC236}">
                  <a16:creationId xmlns:a16="http://schemas.microsoft.com/office/drawing/2014/main" id="{AA31E578-4394-4450-A512-15EFD220C699}"/>
                </a:ext>
              </a:extLst>
            </p:cNvPr>
            <p:cNvSpPr txBox="1">
              <a:spLocks/>
            </p:cNvSpPr>
            <p:nvPr/>
          </p:nvSpPr>
          <p:spPr>
            <a:xfrm>
              <a:off x="5969658" y="2693248"/>
              <a:ext cx="2494519" cy="1498093"/>
            </a:xfrm>
            <a:prstGeom prst="rect">
              <a:avLst/>
            </a:prstGeom>
          </p:spPr>
          <p:txBody>
            <a:bodyPr vert="horz" lIns="0" tIns="0" rIns="0" bIns="0" rtlCol="0" anchor="t">
              <a:normAutofit/>
            </a:bodyPr>
            <a:lstStyle>
              <a:lvl1pPr marL="255600" indent="-17280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>
                  <a:srgbClr val="C00000"/>
                </a:buClr>
                <a:buFont typeface="Wingdings" pitchFamily="2" charset="2"/>
                <a:buChar char="§"/>
                <a:tabLst/>
                <a:defRPr sz="1600" kern="1200">
                  <a:solidFill>
                    <a:schemeClr val="tx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1pPr>
              <a:lvl2pPr marL="628650" indent="-2857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C00000"/>
                </a:buClr>
                <a:buFont typeface="Wingdings" panose="05000000000000000000" pitchFamily="2" charset="2"/>
                <a:buChar char="§"/>
                <a:defRPr sz="1500" kern="1200">
                  <a:solidFill>
                    <a:schemeClr val="tx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2pPr>
              <a:lvl3pPr marL="971550" indent="-2857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C00000"/>
                </a:buClr>
                <a:buFont typeface="Wingdings" panose="05000000000000000000" pitchFamily="2" charset="2"/>
                <a:buChar char="§"/>
                <a:defRPr sz="1350" kern="1200">
                  <a:solidFill>
                    <a:schemeClr val="tx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C00000"/>
                </a:buClr>
                <a:buFont typeface="Wingdings" panose="05000000000000000000" pitchFamily="2" charset="2"/>
                <a:buChar char="§"/>
                <a:defRPr sz="1200" kern="1200">
                  <a:solidFill>
                    <a:schemeClr val="tx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C00000"/>
                </a:buClr>
                <a:buFont typeface="Wingdings" panose="05000000000000000000" pitchFamily="2" charset="2"/>
                <a:buChar char="§"/>
                <a:defRPr sz="1200" kern="1200">
                  <a:solidFill>
                    <a:schemeClr val="tx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255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>
                  <a:srgbClr val="C00000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nl-B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Ontwikkelen van ‘</a:t>
              </a:r>
              <a:r>
                <a:rPr kumimoji="0" lang="nl-BE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physics-based</a:t>
              </a:r>
              <a:r>
                <a:rPr kumimoji="0" lang="nl-B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’ </a:t>
              </a:r>
              <a:r>
                <a:rPr kumimoji="0" lang="nl-BE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simulatie modellen </a:t>
              </a:r>
              <a:r>
                <a:rPr kumimoji="0" lang="nl-B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om </a:t>
              </a:r>
              <a:r>
                <a:rPr kumimoji="0" lang="nl-BE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temperatuur en fruit kwaliteit </a:t>
              </a:r>
              <a:r>
                <a:rPr kumimoji="0" lang="nl-B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in de keten te voorspellen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7418845"/>
      </p:ext>
    </p:extLst>
  </p:cSld>
  <p:clrMapOvr>
    <a:masterClrMapping/>
  </p:clrMapOvr>
</p:sld>
</file>

<file path=ppt/theme/theme1.xml><?xml version="1.0" encoding="utf-8"?>
<a:theme xmlns:a="http://schemas.openxmlformats.org/drawingml/2006/main" name="Dinalog-Template">
  <a:themeElements>
    <a:clrScheme name="TKI Dinalog 2024">
      <a:dk1>
        <a:sysClr val="windowText" lastClr="000000"/>
      </a:dk1>
      <a:lt1>
        <a:sysClr val="window" lastClr="FFFFFF"/>
      </a:lt1>
      <a:dk2>
        <a:srgbClr val="043A56"/>
      </a:dk2>
      <a:lt2>
        <a:srgbClr val="E7E6E6"/>
      </a:lt2>
      <a:accent1>
        <a:srgbClr val="043A56"/>
      </a:accent1>
      <a:accent2>
        <a:srgbClr val="E58709"/>
      </a:accent2>
      <a:accent3>
        <a:srgbClr val="68899A"/>
      </a:accent3>
      <a:accent4>
        <a:srgbClr val="EFB76B"/>
      </a:accent4>
      <a:accent5>
        <a:srgbClr val="77BBDF"/>
      </a:accent5>
      <a:accent6>
        <a:srgbClr val="FAE7CE"/>
      </a:accent6>
      <a:hlink>
        <a:srgbClr val="1D8ECA"/>
      </a:hlink>
      <a:folHlink>
        <a:srgbClr val="FAE7CE"/>
      </a:folHlink>
    </a:clrScheme>
    <a:fontScheme name="tki-2025">
      <a:majorFont>
        <a:latin typeface="Inter"/>
        <a:ea typeface=""/>
        <a:cs typeface=""/>
      </a:majorFont>
      <a:minorFont>
        <a:latin typeface="Inter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RMAT TKI DINALOG 2024 - Copy.potx" id="{9EC5D090-C7B8-4669-B33A-1E569266A523}" vid="{ECF0CF16-480D-4E11-B46E-8107715C97B0}"/>
    </a:ext>
  </a:extLst>
</a:theme>
</file>

<file path=ppt/theme/theme2.xml><?xml version="1.0" encoding="utf-8"?>
<a:theme xmlns:a="http://schemas.openxmlformats.org/drawingml/2006/main" name="1_Dinalog-Template">
  <a:themeElements>
    <a:clrScheme name="TKI Dinalog 2024">
      <a:dk1>
        <a:sysClr val="windowText" lastClr="000000"/>
      </a:dk1>
      <a:lt1>
        <a:sysClr val="window" lastClr="FFFFFF"/>
      </a:lt1>
      <a:dk2>
        <a:srgbClr val="043A56"/>
      </a:dk2>
      <a:lt2>
        <a:srgbClr val="E7E6E6"/>
      </a:lt2>
      <a:accent1>
        <a:srgbClr val="043A56"/>
      </a:accent1>
      <a:accent2>
        <a:srgbClr val="E58709"/>
      </a:accent2>
      <a:accent3>
        <a:srgbClr val="68899A"/>
      </a:accent3>
      <a:accent4>
        <a:srgbClr val="EFB76B"/>
      </a:accent4>
      <a:accent5>
        <a:srgbClr val="77BBDF"/>
      </a:accent5>
      <a:accent6>
        <a:srgbClr val="FAE7CE"/>
      </a:accent6>
      <a:hlink>
        <a:srgbClr val="1D8ECA"/>
      </a:hlink>
      <a:folHlink>
        <a:srgbClr val="FAE7CE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RMAT TKI DINALOG 2024.potx" id="{B7C18ADE-4541-49ED-967F-7506BC34C8CD}" vid="{C7DDB948-3EF5-4476-992A-C7A296EF3A4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9acf86993974d6881787d5055a57c95 xmlns="1aee71f1-0628-48c7-aacf-61de5dd61ea3" xsi:nil="true"/>
    <TaxCatchAll xmlns="1ffefd3d-cccc-4a77-b19b-ffd6c9fbb167" xsi:nil="true"/>
    <lcf76f155ced4ddcb4097134ff3c332f xmlns="1aee71f1-0628-48c7-aacf-61de5dd61ea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E81863DEF0E547A248BDB0B445C2AB" ma:contentTypeVersion="22" ma:contentTypeDescription="Een nieuw document maken." ma:contentTypeScope="" ma:versionID="641998c17391da7ab73be752a622c9e0">
  <xsd:schema xmlns:xsd="http://www.w3.org/2001/XMLSchema" xmlns:xs="http://www.w3.org/2001/XMLSchema" xmlns:p="http://schemas.microsoft.com/office/2006/metadata/properties" xmlns:ns2="1ffefd3d-cccc-4a77-b19b-ffd6c9fbb167" xmlns:ns3="1aee71f1-0628-48c7-aacf-61de5dd61ea3" targetNamespace="http://schemas.microsoft.com/office/2006/metadata/properties" ma:root="true" ma:fieldsID="6b8cc65d92a9773fc8e8dbd3ad2aa3a4" ns2:_="" ns3:_="">
    <xsd:import namespace="1ffefd3d-cccc-4a77-b19b-ffd6c9fbb167"/>
    <xsd:import namespace="1aee71f1-0628-48c7-aacf-61de5dd61ea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a9acf86993974d6881787d5055a57c95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fefd3d-cccc-4a77-b19b-ffd6c9fbb16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atst gedeeld, per gebruik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atst gedeeld, per tijdstip" ma:description="" ma:internalName="LastSharedByTime" ma:readOnly="true">
      <xsd:simpleType>
        <xsd:restriction base="dms:DateTime"/>
      </xsd:simpleType>
    </xsd:element>
    <xsd:element name="TaxCatchAll" ma:index="26" nillable="true" ma:displayName="Taxonomy Catch All Column" ma:hidden="true" ma:list="{3a457275-f87d-4760-a2ea-6260afdfee2a}" ma:internalName="TaxCatchAll" ma:showField="CatchAllData" ma:web="1ffefd3d-cccc-4a77-b19b-ffd6c9fbb16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ee71f1-0628-48c7-aacf-61de5dd61e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a9acf86993974d6881787d5055a57c95" ma:index="22" nillable="true" ma:displayName="a9acf86993974d6881787d5055a57c95" ma:hidden="true" ma:internalName="a9acf86993974d6881787d5055a57c95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Afbeeldingtags" ma:readOnly="false" ma:fieldId="{5cf76f15-5ced-4ddc-b409-7134ff3c332f}" ma:taxonomyMulti="true" ma:sspId="61fc6121-7153-4cd6-9bbe-d1742e508c4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7DB8E48-DA43-4F11-998A-6A4D1FA3FB54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dcmitype/"/>
    <ds:schemaRef ds:uri="http://www.w3.org/XML/1998/namespace"/>
    <ds:schemaRef ds:uri="http://schemas.microsoft.com/office/2006/documentManagement/types"/>
    <ds:schemaRef ds:uri="1ffefd3d-cccc-4a77-b19b-ffd6c9fbb167"/>
    <ds:schemaRef ds:uri="1aee71f1-0628-48c7-aacf-61de5dd61ea3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F2DF873-E034-4F4D-A908-A045F927D2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fefd3d-cccc-4a77-b19b-ffd6c9fbb167"/>
    <ds:schemaRef ds:uri="1aee71f1-0628-48c7-aacf-61de5dd61e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F44DBF0-9928-4CEA-9A6F-0DE71CCC09E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presentatie format</Template>
  <TotalTime>1089</TotalTime>
  <Words>1224</Words>
  <Application>Microsoft Office PowerPoint</Application>
  <PresentationFormat>Breedbeeld</PresentationFormat>
  <Paragraphs>211</Paragraphs>
  <Slides>26</Slides>
  <Notes>4</Notes>
  <HiddenSlides>1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26</vt:i4>
      </vt:variant>
    </vt:vector>
  </HeadingPairs>
  <TitlesOfParts>
    <vt:vector size="37" baseType="lpstr">
      <vt:lpstr>Aptos</vt:lpstr>
      <vt:lpstr>Arial</vt:lpstr>
      <vt:lpstr>Calibri</vt:lpstr>
      <vt:lpstr>DIN Offc</vt:lpstr>
      <vt:lpstr>DIN Offc Black</vt:lpstr>
      <vt:lpstr>DIN Offc Bold</vt:lpstr>
      <vt:lpstr>Inter</vt:lpstr>
      <vt:lpstr>Segoe UI</vt:lpstr>
      <vt:lpstr>Wingdings</vt:lpstr>
      <vt:lpstr>Dinalog-Template</vt:lpstr>
      <vt:lpstr>1_Dinalog-Template</vt:lpstr>
      <vt:lpstr>PowerPoint-presentatie</vt:lpstr>
      <vt:lpstr>PowerPoint-presentatie</vt:lpstr>
      <vt:lpstr>PowerPoint-presentatie</vt:lpstr>
      <vt:lpstr>Diervoederindustrie</vt:lpstr>
      <vt:lpstr>Geïntegreerde optimalisatie</vt:lpstr>
      <vt:lpstr>Resultaten</vt:lpstr>
      <vt:lpstr>PowerPoint-presentatie</vt:lpstr>
      <vt:lpstr>Smart Aardbei Project  (begin 2023 tot einde 2025)</vt:lpstr>
      <vt:lpstr>Smart Aardbei Project</vt:lpstr>
      <vt:lpstr>Smart Aardbei Project</vt:lpstr>
      <vt:lpstr>Smart Aardbei Project</vt:lpstr>
      <vt:lpstr>Smart Aardbei Project</vt:lpstr>
      <vt:lpstr>Smart Aardbei Project</vt:lpstr>
      <vt:lpstr>Smart Aardbei Project</vt:lpstr>
      <vt:lpstr>PowerPoint-presentatie</vt:lpstr>
      <vt:lpstr>PowerPoint-presentatie</vt:lpstr>
      <vt:lpstr>Our Vision</vt:lpstr>
      <vt:lpstr>PowerPoint-presentatie</vt:lpstr>
      <vt:lpstr>Sample Research Questions</vt:lpstr>
      <vt:lpstr>PowerPoint-presentatie</vt:lpstr>
      <vt:lpstr>PowerPoint-presentatie</vt:lpstr>
      <vt:lpstr>Logistieke beslissingen in een wereld vol onzekerheid </vt:lpstr>
      <vt:lpstr>Een generieke AI-toolbox voor logistiek</vt:lpstr>
      <vt:lpstr>Zichtbare resultaten voor bedrijven én wetenschap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Robert Ossevoort</dc:creator>
  <cp:lastModifiedBy>Liesbeth Brugemann</cp:lastModifiedBy>
  <cp:revision>4</cp:revision>
  <dcterms:created xsi:type="dcterms:W3CDTF">2025-05-12T14:31:02Z</dcterms:created>
  <dcterms:modified xsi:type="dcterms:W3CDTF">2025-05-22T11:31:23Z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0x0101009AE81863DEF0E547A248BDB0B445C2AB</vt:lpwstr>
  </property>
  <property fmtid="{D5CDD505-2E9C-101B-9397-08002B2CF9AE}" pid="3" name="MediaServiceImageTags">
    <vt:lpwstr/>
  </property>
</Properties>
</file>