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3" r:id="rId4"/>
    <p:sldMasterId id="2147484035" r:id="rId5"/>
    <p:sldMasterId id="2147484023" r:id="rId6"/>
  </p:sldMasterIdLst>
  <p:notesMasterIdLst>
    <p:notesMasterId r:id="rId31"/>
  </p:notesMasterIdLst>
  <p:handoutMasterIdLst>
    <p:handoutMasterId r:id="rId32"/>
  </p:handoutMasterIdLst>
  <p:sldIdLst>
    <p:sldId id="355" r:id="rId7"/>
    <p:sldId id="356" r:id="rId8"/>
    <p:sldId id="273" r:id="rId9"/>
    <p:sldId id="309" r:id="rId10"/>
    <p:sldId id="338" r:id="rId11"/>
    <p:sldId id="352" r:id="rId12"/>
    <p:sldId id="336" r:id="rId13"/>
    <p:sldId id="337" r:id="rId14"/>
    <p:sldId id="339" r:id="rId15"/>
    <p:sldId id="350" r:id="rId16"/>
    <p:sldId id="351" r:id="rId17"/>
    <p:sldId id="346" r:id="rId18"/>
    <p:sldId id="347" r:id="rId19"/>
    <p:sldId id="340" r:id="rId20"/>
    <p:sldId id="341" r:id="rId21"/>
    <p:sldId id="342" r:id="rId22"/>
    <p:sldId id="343" r:id="rId23"/>
    <p:sldId id="348" r:id="rId24"/>
    <p:sldId id="349" r:id="rId25"/>
    <p:sldId id="328" r:id="rId26"/>
    <p:sldId id="353" r:id="rId27"/>
    <p:sldId id="354" r:id="rId28"/>
    <p:sldId id="357" r:id="rId29"/>
    <p:sldId id="358" r:id="rId30"/>
  </p:sldIdLst>
  <p:sldSz cx="13004800" cy="9753600"/>
  <p:notesSz cx="6794500" cy="9931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082" algn="l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166" algn="l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248" algn="l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331" algn="l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5417" algn="l" defTabSz="457082" rtl="0" eaLnBrk="1" latinLnBrk="0" hangingPunct="1"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2497" algn="l" defTabSz="457082" rtl="0" eaLnBrk="1" latinLnBrk="0" hangingPunct="1"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199582" algn="l" defTabSz="457082" rtl="0" eaLnBrk="1" latinLnBrk="0" hangingPunct="1"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6665" algn="l" defTabSz="457082" rtl="0" eaLnBrk="1" latinLnBrk="0" hangingPunct="1"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8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0BD"/>
    <a:srgbClr val="00A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783" autoAdjust="0"/>
    <p:restoredTop sz="98475" autoAdjust="0"/>
  </p:normalViewPr>
  <p:slideViewPr>
    <p:cSldViewPr>
      <p:cViewPr varScale="1">
        <p:scale>
          <a:sx n="46" d="100"/>
          <a:sy n="46" d="100"/>
        </p:scale>
        <p:origin x="728" y="72"/>
      </p:cViewPr>
      <p:guideLst>
        <p:guide orient="horz" pos="3072"/>
        <p:guide pos="4827"/>
      </p:guideLst>
    </p:cSldViewPr>
  </p:slideViewPr>
  <p:outlineViewPr>
    <p:cViewPr>
      <p:scale>
        <a:sx n="33" d="100"/>
        <a:sy n="33" d="100"/>
      </p:scale>
      <p:origin x="0" y="122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38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4813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ill Sans" charset="0"/>
                <a:ea typeface="ヒラギノ角ゴ ProN W3" charset="-128"/>
                <a:cs typeface="Arial" pitchFamily="34" charset="0"/>
                <a:sym typeface="Gill Sans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101" y="1"/>
            <a:ext cx="2944813" cy="496889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fld id="{9372FD76-EB9F-764F-8F27-36E8BD5ED777}" type="datetimeFigureOut">
              <a:rPr lang="nl-NL"/>
              <a:pPr/>
              <a:t>21-5-2019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32925"/>
            <a:ext cx="2944813" cy="49688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ill Sans" charset="0"/>
                <a:ea typeface="ヒラギノ角ゴ ProN W3" charset="-128"/>
                <a:cs typeface="Arial" pitchFamily="34" charset="0"/>
                <a:sym typeface="Gill Sans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1" y="9432925"/>
            <a:ext cx="2944813" cy="496889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fld id="{DE590830-9B4B-9C4D-966D-6D12B13B6D6B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87765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4813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101" y="1"/>
            <a:ext cx="2944813" cy="496889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801D9F9-3769-E54C-B9DD-B0DA30EEDA23}" type="datetimeFigureOut">
              <a:rPr lang="nl-NL"/>
              <a:pPr/>
              <a:t>21-5-2019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8050"/>
            <a:ext cx="5435600" cy="44688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l-NL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2925"/>
            <a:ext cx="2944813" cy="49688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101" y="9432925"/>
            <a:ext cx="2944813" cy="496889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A5D37AB-0158-D143-B9D4-A5272563F8A7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8697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082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166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248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331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5417" algn="l" defTabSz="91416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2497" algn="l" defTabSz="91416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199582" algn="l" defTabSz="91416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6665" algn="l" defTabSz="91416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121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49032" y="6827525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549032" y="871506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50130" indent="0">
              <a:buNone/>
              <a:defRPr sz="4000"/>
            </a:lvl2pPr>
            <a:lvl3pPr marL="1300259" indent="0">
              <a:buNone/>
              <a:defRPr sz="3400"/>
            </a:lvl3pPr>
            <a:lvl4pPr marL="1950391" indent="0">
              <a:buNone/>
              <a:defRPr sz="2800"/>
            </a:lvl4pPr>
            <a:lvl5pPr marL="2600520" indent="0">
              <a:buNone/>
              <a:defRPr sz="2800"/>
            </a:lvl5pPr>
            <a:lvl6pPr marL="3250650" indent="0">
              <a:buNone/>
              <a:defRPr sz="2800"/>
            </a:lvl6pPr>
            <a:lvl7pPr marL="3900782" indent="0">
              <a:buNone/>
              <a:defRPr sz="2800"/>
            </a:lvl7pPr>
            <a:lvl8pPr marL="4550909" indent="0">
              <a:buNone/>
              <a:defRPr sz="2800"/>
            </a:lvl8pPr>
            <a:lvl9pPr marL="5201041" indent="0">
              <a:buNone/>
              <a:defRPr sz="28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549032" y="7633548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130" indent="0">
              <a:buNone/>
              <a:defRPr sz="1700"/>
            </a:lvl2pPr>
            <a:lvl3pPr marL="1300259" indent="0">
              <a:buNone/>
              <a:defRPr sz="1400"/>
            </a:lvl3pPr>
            <a:lvl4pPr marL="1950391" indent="0">
              <a:buNone/>
              <a:defRPr sz="1300"/>
            </a:lvl4pPr>
            <a:lvl5pPr marL="2600520" indent="0">
              <a:buNone/>
              <a:defRPr sz="1300"/>
            </a:lvl5pPr>
            <a:lvl6pPr marL="3250650" indent="0">
              <a:buNone/>
              <a:defRPr sz="1300"/>
            </a:lvl6pPr>
            <a:lvl7pPr marL="3900782" indent="0">
              <a:buNone/>
              <a:defRPr sz="1300"/>
            </a:lvl7pPr>
            <a:lvl8pPr marL="4550909" indent="0">
              <a:buNone/>
              <a:defRPr sz="1300"/>
            </a:lvl8pPr>
            <a:lvl9pPr marL="5201041" indent="0">
              <a:buNone/>
              <a:defRPr sz="13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952009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296825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943059" y="650241"/>
            <a:ext cx="2544515" cy="6938152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304997" y="650241"/>
            <a:ext cx="7421316" cy="6938152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038804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4996" y="650245"/>
            <a:ext cx="10182579" cy="15172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16290" y="2600961"/>
            <a:ext cx="4967111" cy="49874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0145" y="2600965"/>
            <a:ext cx="4969368" cy="23842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0145" y="5201920"/>
            <a:ext cx="4969368" cy="2386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0519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1" cy="2090736"/>
          </a:xfrm>
          <a:prstGeom prst="rect">
            <a:avLst/>
          </a:prstGeom>
        </p:spPr>
        <p:txBody>
          <a:bodyPr lIns="91425" tIns="45712" rIns="91425" bIns="4571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0"/>
            <a:ext cx="9102727" cy="2492375"/>
          </a:xfrm>
          <a:prstGeom prst="rect">
            <a:avLst/>
          </a:prstGeom>
        </p:spPr>
        <p:txBody>
          <a:bodyPr lIns="91425" tIns="45712" rIns="91425" bIns="45712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879" y="9040816"/>
            <a:ext cx="3033712" cy="519113"/>
          </a:xfrm>
          <a:prstGeom prst="rect">
            <a:avLst/>
          </a:prstGeom>
        </p:spPr>
        <p:txBody>
          <a:bodyPr lIns="91425" tIns="45712" rIns="91425" bIns="45712"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418" y="9040816"/>
            <a:ext cx="4117975" cy="519113"/>
          </a:xfrm>
          <a:prstGeom prst="rect">
            <a:avLst/>
          </a:prstGeom>
        </p:spPr>
        <p:txBody>
          <a:bodyPr lIns="91425" tIns="45712" rIns="91425" bIns="45712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0215" y="9040816"/>
            <a:ext cx="3033712" cy="519113"/>
          </a:xfrm>
          <a:prstGeom prst="rect">
            <a:avLst/>
          </a:prstGeom>
        </p:spPr>
        <p:txBody>
          <a:bodyPr lIns="91425" tIns="45712" rIns="91425" bIns="45712"/>
          <a:lstStyle/>
          <a:p>
            <a:fld id="{ADED7596-BE9B-B345-A100-A6456C78121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7814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0" y="390526"/>
            <a:ext cx="11703051" cy="1625600"/>
          </a:xfrm>
          <a:prstGeom prst="rect">
            <a:avLst/>
          </a:prstGeom>
        </p:spPr>
        <p:txBody>
          <a:bodyPr lIns="91425" tIns="45712" rIns="91425" bIns="4571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80" y="2276484"/>
            <a:ext cx="11703051" cy="6435725"/>
          </a:xfrm>
          <a:prstGeom prst="rect">
            <a:avLst/>
          </a:prstGeom>
        </p:spPr>
        <p:txBody>
          <a:bodyPr lIns="91425" tIns="45712" rIns="91425" bIns="4571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879" y="9040816"/>
            <a:ext cx="3033712" cy="519113"/>
          </a:xfrm>
          <a:prstGeom prst="rect">
            <a:avLst/>
          </a:prstGeom>
        </p:spPr>
        <p:txBody>
          <a:bodyPr lIns="91425" tIns="45712" rIns="91425" bIns="45712"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418" y="9040816"/>
            <a:ext cx="4117975" cy="519113"/>
          </a:xfrm>
          <a:prstGeom prst="rect">
            <a:avLst/>
          </a:prstGeom>
        </p:spPr>
        <p:txBody>
          <a:bodyPr lIns="91425" tIns="45712" rIns="91425" bIns="45712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0215" y="9040816"/>
            <a:ext cx="3033712" cy="519113"/>
          </a:xfrm>
          <a:prstGeom prst="rect">
            <a:avLst/>
          </a:prstGeom>
        </p:spPr>
        <p:txBody>
          <a:bodyPr lIns="91425" tIns="45712" rIns="91425" bIns="45712"/>
          <a:lstStyle/>
          <a:p>
            <a:fld id="{ADED7596-BE9B-B345-A100-A6456C78121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02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4" y="6267453"/>
            <a:ext cx="11053761" cy="1936750"/>
          </a:xfrm>
          <a:prstGeom prst="rect">
            <a:avLst/>
          </a:prstGeom>
        </p:spPr>
        <p:txBody>
          <a:bodyPr lIns="91425" tIns="45712" rIns="91425" bIns="45712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4" y="4133854"/>
            <a:ext cx="11053761" cy="2133601"/>
          </a:xfrm>
          <a:prstGeom prst="rect">
            <a:avLst/>
          </a:prstGeom>
        </p:spPr>
        <p:txBody>
          <a:bodyPr lIns="91425" tIns="45712" rIns="91425" bIns="45712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2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879" y="9040816"/>
            <a:ext cx="3033712" cy="519113"/>
          </a:xfrm>
          <a:prstGeom prst="rect">
            <a:avLst/>
          </a:prstGeom>
        </p:spPr>
        <p:txBody>
          <a:bodyPr lIns="91425" tIns="45712" rIns="91425" bIns="45712"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418" y="9040816"/>
            <a:ext cx="4117975" cy="519113"/>
          </a:xfrm>
          <a:prstGeom prst="rect">
            <a:avLst/>
          </a:prstGeom>
        </p:spPr>
        <p:txBody>
          <a:bodyPr lIns="91425" tIns="45712" rIns="91425" bIns="45712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0215" y="9040816"/>
            <a:ext cx="3033712" cy="519113"/>
          </a:xfrm>
          <a:prstGeom prst="rect">
            <a:avLst/>
          </a:prstGeom>
        </p:spPr>
        <p:txBody>
          <a:bodyPr lIns="91425" tIns="45712" rIns="91425" bIns="45712"/>
          <a:lstStyle/>
          <a:p>
            <a:fld id="{ADED7596-BE9B-B345-A100-A6456C78121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449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0" y="390526"/>
            <a:ext cx="11703051" cy="1625600"/>
          </a:xfrm>
          <a:prstGeom prst="rect">
            <a:avLst/>
          </a:prstGeom>
        </p:spPr>
        <p:txBody>
          <a:bodyPr lIns="91425" tIns="45712" rIns="91425" bIns="4571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83" y="2276484"/>
            <a:ext cx="5775324" cy="6435725"/>
          </a:xfrm>
          <a:prstGeom prst="rect">
            <a:avLst/>
          </a:prstGeom>
        </p:spPr>
        <p:txBody>
          <a:bodyPr lIns="91425" tIns="45712" rIns="91425" bIns="4571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3" y="2276484"/>
            <a:ext cx="5775324" cy="6435725"/>
          </a:xfrm>
          <a:prstGeom prst="rect">
            <a:avLst/>
          </a:prstGeom>
        </p:spPr>
        <p:txBody>
          <a:bodyPr lIns="91425" tIns="45712" rIns="91425" bIns="4571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0879" y="9040816"/>
            <a:ext cx="3033712" cy="519113"/>
          </a:xfrm>
          <a:prstGeom prst="rect">
            <a:avLst/>
          </a:prstGeom>
        </p:spPr>
        <p:txBody>
          <a:bodyPr lIns="91425" tIns="45712" rIns="91425" bIns="45712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43418" y="9040816"/>
            <a:ext cx="4117975" cy="519113"/>
          </a:xfrm>
          <a:prstGeom prst="rect">
            <a:avLst/>
          </a:prstGeom>
        </p:spPr>
        <p:txBody>
          <a:bodyPr lIns="91425" tIns="45712" rIns="91425" bIns="45712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0215" y="9040816"/>
            <a:ext cx="3033712" cy="519113"/>
          </a:xfrm>
          <a:prstGeom prst="rect">
            <a:avLst/>
          </a:prstGeom>
        </p:spPr>
        <p:txBody>
          <a:bodyPr lIns="91425" tIns="45712" rIns="91425" bIns="45712"/>
          <a:lstStyle/>
          <a:p>
            <a:fld id="{ADED7596-BE9B-B345-A100-A6456C78121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384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0" y="390526"/>
            <a:ext cx="11703051" cy="1625600"/>
          </a:xfrm>
          <a:prstGeom prst="rect">
            <a:avLst/>
          </a:prstGeom>
        </p:spPr>
        <p:txBody>
          <a:bodyPr lIns="91425" tIns="45712" rIns="91425" bIns="45712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7" y="2182815"/>
            <a:ext cx="5745163" cy="909638"/>
          </a:xfrm>
          <a:prstGeom prst="rect">
            <a:avLst/>
          </a:prstGeom>
        </p:spPr>
        <p:txBody>
          <a:bodyPr lIns="91425" tIns="45712" rIns="91425" bIns="45712"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7" y="3092455"/>
            <a:ext cx="5745163" cy="5619750"/>
          </a:xfrm>
          <a:prstGeom prst="rect">
            <a:avLst/>
          </a:prstGeom>
        </p:spPr>
        <p:txBody>
          <a:bodyPr lIns="91425" tIns="45712" rIns="91425" bIns="4571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5" y="2182815"/>
            <a:ext cx="5748336" cy="909638"/>
          </a:xfrm>
          <a:prstGeom prst="rect">
            <a:avLst/>
          </a:prstGeom>
        </p:spPr>
        <p:txBody>
          <a:bodyPr lIns="91425" tIns="45712" rIns="91425" bIns="45712"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5" y="3092455"/>
            <a:ext cx="5748336" cy="5619750"/>
          </a:xfrm>
          <a:prstGeom prst="rect">
            <a:avLst/>
          </a:prstGeom>
        </p:spPr>
        <p:txBody>
          <a:bodyPr lIns="91425" tIns="45712" rIns="91425" bIns="4571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0879" y="9040816"/>
            <a:ext cx="3033712" cy="519113"/>
          </a:xfrm>
          <a:prstGeom prst="rect">
            <a:avLst/>
          </a:prstGeom>
        </p:spPr>
        <p:txBody>
          <a:bodyPr lIns="91425" tIns="45712" rIns="91425" bIns="45712"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443418" y="9040816"/>
            <a:ext cx="4117975" cy="519113"/>
          </a:xfrm>
          <a:prstGeom prst="rect">
            <a:avLst/>
          </a:prstGeom>
        </p:spPr>
        <p:txBody>
          <a:bodyPr lIns="91425" tIns="45712" rIns="91425" bIns="45712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320215" y="9040816"/>
            <a:ext cx="3033712" cy="519113"/>
          </a:xfrm>
          <a:prstGeom prst="rect">
            <a:avLst/>
          </a:prstGeom>
        </p:spPr>
        <p:txBody>
          <a:bodyPr lIns="91425" tIns="45712" rIns="91425" bIns="45712"/>
          <a:lstStyle/>
          <a:p>
            <a:fld id="{ADED7596-BE9B-B345-A100-A6456C78121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6358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0" y="390526"/>
            <a:ext cx="11703051" cy="1625600"/>
          </a:xfrm>
          <a:prstGeom prst="rect">
            <a:avLst/>
          </a:prstGeom>
        </p:spPr>
        <p:txBody>
          <a:bodyPr lIns="91425" tIns="45712" rIns="91425" bIns="4571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0879" y="9040816"/>
            <a:ext cx="3033712" cy="519113"/>
          </a:xfrm>
          <a:prstGeom prst="rect">
            <a:avLst/>
          </a:prstGeom>
        </p:spPr>
        <p:txBody>
          <a:bodyPr lIns="91425" tIns="45712" rIns="91425" bIns="45712"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443418" y="9040816"/>
            <a:ext cx="4117975" cy="519113"/>
          </a:xfrm>
          <a:prstGeom prst="rect">
            <a:avLst/>
          </a:prstGeom>
        </p:spPr>
        <p:txBody>
          <a:bodyPr lIns="91425" tIns="45712" rIns="91425" bIns="45712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20215" y="9040816"/>
            <a:ext cx="3033712" cy="519113"/>
          </a:xfrm>
          <a:prstGeom prst="rect">
            <a:avLst/>
          </a:prstGeom>
        </p:spPr>
        <p:txBody>
          <a:bodyPr lIns="91425" tIns="45712" rIns="91425" bIns="45712"/>
          <a:lstStyle/>
          <a:p>
            <a:fld id="{ADED7596-BE9B-B345-A100-A6456C78121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74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-194340" y="-235768"/>
            <a:ext cx="13609512" cy="1015312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5" tIns="45708" rIns="91415" bIns="45708" numCol="1" spcCol="0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16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5" name="Picture 3" descr="TU_P5#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62" y="8621222"/>
            <a:ext cx="1921953" cy="1183922"/>
          </a:xfrm>
          <a:prstGeom prst="rect">
            <a:avLst/>
          </a:prstGeom>
        </p:spPr>
      </p:pic>
      <p:pic>
        <p:nvPicPr>
          <p:cNvPr id="7" name="Picture 6" descr="TU_P4~black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49" y="8620718"/>
            <a:ext cx="1918785" cy="1181970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80" t="74097"/>
          <a:stretch/>
        </p:blipFill>
        <p:spPr>
          <a:xfrm>
            <a:off x="9893204" y="8601496"/>
            <a:ext cx="3521968" cy="1315864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" t="387" r="38362" b="83288"/>
          <a:stretch/>
        </p:blipFill>
        <p:spPr>
          <a:xfrm>
            <a:off x="-202047" y="-206628"/>
            <a:ext cx="3104047" cy="54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443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50879" y="9040816"/>
            <a:ext cx="3033712" cy="519113"/>
          </a:xfrm>
          <a:prstGeom prst="rect">
            <a:avLst/>
          </a:prstGeom>
        </p:spPr>
        <p:txBody>
          <a:bodyPr lIns="91425" tIns="45712" rIns="91425" bIns="45712"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443418" y="9040816"/>
            <a:ext cx="4117975" cy="519113"/>
          </a:xfrm>
          <a:prstGeom prst="rect">
            <a:avLst/>
          </a:prstGeom>
        </p:spPr>
        <p:txBody>
          <a:bodyPr lIns="91425" tIns="45712" rIns="91425" bIns="45712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20215" y="9040816"/>
            <a:ext cx="3033712" cy="519113"/>
          </a:xfrm>
          <a:prstGeom prst="rect">
            <a:avLst/>
          </a:prstGeom>
        </p:spPr>
        <p:txBody>
          <a:bodyPr lIns="91425" tIns="45712" rIns="91425" bIns="45712"/>
          <a:lstStyle/>
          <a:p>
            <a:fld id="{ADED7596-BE9B-B345-A100-A6456C78121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0330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5" y="388948"/>
            <a:ext cx="4278313" cy="1652587"/>
          </a:xfrm>
          <a:prstGeom prst="rect">
            <a:avLst/>
          </a:prstGeom>
        </p:spPr>
        <p:txBody>
          <a:bodyPr lIns="91425" tIns="45712" rIns="91425" bIns="45712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8" y="388940"/>
            <a:ext cx="7269163" cy="8323263"/>
          </a:xfrm>
          <a:prstGeom prst="rect">
            <a:avLst/>
          </a:prstGeom>
        </p:spPr>
        <p:txBody>
          <a:bodyPr lIns="91425" tIns="45712" rIns="91425" bIns="45712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5" y="2041530"/>
            <a:ext cx="4278313" cy="6670674"/>
          </a:xfrm>
          <a:prstGeom prst="rect">
            <a:avLst/>
          </a:prstGeom>
        </p:spPr>
        <p:txBody>
          <a:bodyPr lIns="91425" tIns="45712" rIns="91425" bIns="45712"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0879" y="9040816"/>
            <a:ext cx="3033712" cy="519113"/>
          </a:xfrm>
          <a:prstGeom prst="rect">
            <a:avLst/>
          </a:prstGeom>
        </p:spPr>
        <p:txBody>
          <a:bodyPr lIns="91425" tIns="45712" rIns="91425" bIns="45712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43418" y="9040816"/>
            <a:ext cx="4117975" cy="519113"/>
          </a:xfrm>
          <a:prstGeom prst="rect">
            <a:avLst/>
          </a:prstGeom>
        </p:spPr>
        <p:txBody>
          <a:bodyPr lIns="91425" tIns="45712" rIns="91425" bIns="45712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0215" y="9040816"/>
            <a:ext cx="3033712" cy="519113"/>
          </a:xfrm>
          <a:prstGeom prst="rect">
            <a:avLst/>
          </a:prstGeom>
        </p:spPr>
        <p:txBody>
          <a:bodyPr lIns="91425" tIns="45712" rIns="91425" bIns="45712"/>
          <a:lstStyle/>
          <a:p>
            <a:fld id="{ADED7596-BE9B-B345-A100-A6456C78121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930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3" y="6827839"/>
            <a:ext cx="7802563" cy="806450"/>
          </a:xfrm>
          <a:prstGeom prst="rect">
            <a:avLst/>
          </a:prstGeom>
        </p:spPr>
        <p:txBody>
          <a:bodyPr lIns="91425" tIns="45712" rIns="91425" bIns="45712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3" y="871543"/>
            <a:ext cx="7802563" cy="5851526"/>
          </a:xfrm>
          <a:prstGeom prst="rect">
            <a:avLst/>
          </a:prstGeom>
        </p:spPr>
        <p:txBody>
          <a:bodyPr lIns="91425" tIns="45712" rIns="91425" bIns="45712"/>
          <a:lstStyle>
            <a:lvl1pPr marL="0" indent="0">
              <a:buNone/>
              <a:defRPr sz="3100"/>
            </a:lvl1pPr>
            <a:lvl2pPr marL="457129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18" indent="0">
              <a:buNone/>
              <a:defRPr sz="2000"/>
            </a:lvl5pPr>
            <a:lvl6pPr marL="2285650" indent="0">
              <a:buNone/>
              <a:defRPr sz="2000"/>
            </a:lvl6pPr>
            <a:lvl7pPr marL="2742778" indent="0">
              <a:buNone/>
              <a:defRPr sz="2000"/>
            </a:lvl7pPr>
            <a:lvl8pPr marL="3199909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3" y="7634291"/>
            <a:ext cx="7802563" cy="1144587"/>
          </a:xfrm>
          <a:prstGeom prst="rect">
            <a:avLst/>
          </a:prstGeom>
        </p:spPr>
        <p:txBody>
          <a:bodyPr lIns="91425" tIns="45712" rIns="91425" bIns="45712"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0879" y="9040816"/>
            <a:ext cx="3033712" cy="519113"/>
          </a:xfrm>
          <a:prstGeom prst="rect">
            <a:avLst/>
          </a:prstGeom>
        </p:spPr>
        <p:txBody>
          <a:bodyPr lIns="91425" tIns="45712" rIns="91425" bIns="45712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43418" y="9040816"/>
            <a:ext cx="4117975" cy="519113"/>
          </a:xfrm>
          <a:prstGeom prst="rect">
            <a:avLst/>
          </a:prstGeom>
        </p:spPr>
        <p:txBody>
          <a:bodyPr lIns="91425" tIns="45712" rIns="91425" bIns="45712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0215" y="9040816"/>
            <a:ext cx="3033712" cy="519113"/>
          </a:xfrm>
          <a:prstGeom prst="rect">
            <a:avLst/>
          </a:prstGeom>
        </p:spPr>
        <p:txBody>
          <a:bodyPr lIns="91425" tIns="45712" rIns="91425" bIns="45712"/>
          <a:lstStyle/>
          <a:p>
            <a:fld id="{ADED7596-BE9B-B345-A100-A6456C78121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043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0" y="390526"/>
            <a:ext cx="11703051" cy="1625600"/>
          </a:xfrm>
          <a:prstGeom prst="rect">
            <a:avLst/>
          </a:prstGeom>
        </p:spPr>
        <p:txBody>
          <a:bodyPr lIns="91425" tIns="45712" rIns="91425" bIns="4571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80" y="2276484"/>
            <a:ext cx="11703051" cy="6435725"/>
          </a:xfrm>
          <a:prstGeom prst="rect">
            <a:avLst/>
          </a:prstGeom>
        </p:spPr>
        <p:txBody>
          <a:bodyPr vert="eaVert" lIns="91425" tIns="45712" rIns="91425" bIns="4571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879" y="9040816"/>
            <a:ext cx="3033712" cy="519113"/>
          </a:xfrm>
          <a:prstGeom prst="rect">
            <a:avLst/>
          </a:prstGeom>
        </p:spPr>
        <p:txBody>
          <a:bodyPr lIns="91425" tIns="45712" rIns="91425" bIns="45712"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418" y="9040816"/>
            <a:ext cx="4117975" cy="519113"/>
          </a:xfrm>
          <a:prstGeom prst="rect">
            <a:avLst/>
          </a:prstGeom>
        </p:spPr>
        <p:txBody>
          <a:bodyPr lIns="91425" tIns="45712" rIns="91425" bIns="45712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0215" y="9040816"/>
            <a:ext cx="3033712" cy="519113"/>
          </a:xfrm>
          <a:prstGeom prst="rect">
            <a:avLst/>
          </a:prstGeom>
        </p:spPr>
        <p:txBody>
          <a:bodyPr lIns="91425" tIns="45712" rIns="91425" bIns="45712"/>
          <a:lstStyle/>
          <a:p>
            <a:fld id="{ADED7596-BE9B-B345-A100-A6456C78121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7849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8" y="390530"/>
            <a:ext cx="2925761" cy="8321675"/>
          </a:xfrm>
          <a:prstGeom prst="rect">
            <a:avLst/>
          </a:prstGeom>
        </p:spPr>
        <p:txBody>
          <a:bodyPr vert="eaVert" lIns="91425" tIns="45712" rIns="91425" bIns="4571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7" y="390530"/>
            <a:ext cx="8624887" cy="8321675"/>
          </a:xfrm>
          <a:prstGeom prst="rect">
            <a:avLst/>
          </a:prstGeom>
        </p:spPr>
        <p:txBody>
          <a:bodyPr vert="eaVert" lIns="91425" tIns="45712" rIns="91425" bIns="4571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879" y="9040816"/>
            <a:ext cx="3033712" cy="519113"/>
          </a:xfrm>
          <a:prstGeom prst="rect">
            <a:avLst/>
          </a:prstGeom>
        </p:spPr>
        <p:txBody>
          <a:bodyPr lIns="91425" tIns="45712" rIns="91425" bIns="45712"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418" y="9040816"/>
            <a:ext cx="4117975" cy="519113"/>
          </a:xfrm>
          <a:prstGeom prst="rect">
            <a:avLst/>
          </a:prstGeom>
        </p:spPr>
        <p:txBody>
          <a:bodyPr lIns="91425" tIns="45712" rIns="91425" bIns="45712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0215" y="9040816"/>
            <a:ext cx="3033712" cy="519113"/>
          </a:xfrm>
          <a:prstGeom prst="rect">
            <a:avLst/>
          </a:prstGeom>
        </p:spPr>
        <p:txBody>
          <a:bodyPr lIns="91425" tIns="45712" rIns="91425" bIns="45712"/>
          <a:lstStyle/>
          <a:p>
            <a:fld id="{ADED7596-BE9B-B345-A100-A6456C78121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1145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-194340" y="-235768"/>
            <a:ext cx="13609512" cy="1015312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5" tIns="45708" rIns="91415" bIns="45708" numCol="1" spcCol="0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16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5" name="Picture 3" descr="TU_P5#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62" y="8621222"/>
            <a:ext cx="1921953" cy="1183922"/>
          </a:xfrm>
          <a:prstGeom prst="rect">
            <a:avLst/>
          </a:prstGeom>
        </p:spPr>
      </p:pic>
      <p:pic>
        <p:nvPicPr>
          <p:cNvPr id="7" name="Picture 6" descr="TU_P4~black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49" y="8620718"/>
            <a:ext cx="1918785" cy="1181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8080AF-139E-944D-8188-0E33490126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4968" y="8981256"/>
            <a:ext cx="1424934" cy="42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235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1" cy="20907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3"/>
            <a:ext cx="9102727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3883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7592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4" y="6267453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4" y="4133854"/>
            <a:ext cx="11053761" cy="213360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4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5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6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3896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83" y="2276487"/>
            <a:ext cx="5775324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3" y="2276487"/>
            <a:ext cx="5775324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53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25941" y="484315"/>
            <a:ext cx="10009112" cy="1152127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325941" y="1852465"/>
            <a:ext cx="10009112" cy="7344819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5362174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7" y="2182815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6" indent="0">
              <a:buNone/>
              <a:defRPr sz="1800" b="1"/>
            </a:lvl3pPr>
            <a:lvl4pPr marL="1371248" indent="0">
              <a:buNone/>
              <a:defRPr sz="1600" b="1"/>
            </a:lvl4pPr>
            <a:lvl5pPr marL="1828331" indent="0">
              <a:buNone/>
              <a:defRPr sz="1600" b="1"/>
            </a:lvl5pPr>
            <a:lvl6pPr marL="2285417" indent="0">
              <a:buNone/>
              <a:defRPr sz="1600" b="1"/>
            </a:lvl6pPr>
            <a:lvl7pPr marL="2742497" indent="0">
              <a:buNone/>
              <a:defRPr sz="1600" b="1"/>
            </a:lvl7pPr>
            <a:lvl8pPr marL="3199582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7" y="3092455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5" y="2182815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6" indent="0">
              <a:buNone/>
              <a:defRPr sz="1800" b="1"/>
            </a:lvl3pPr>
            <a:lvl4pPr marL="1371248" indent="0">
              <a:buNone/>
              <a:defRPr sz="1600" b="1"/>
            </a:lvl4pPr>
            <a:lvl5pPr marL="1828331" indent="0">
              <a:buNone/>
              <a:defRPr sz="1600" b="1"/>
            </a:lvl5pPr>
            <a:lvl6pPr marL="2285417" indent="0">
              <a:buNone/>
              <a:defRPr sz="1600" b="1"/>
            </a:lvl6pPr>
            <a:lvl7pPr marL="2742497" indent="0">
              <a:buNone/>
              <a:defRPr sz="1600" b="1"/>
            </a:lvl7pPr>
            <a:lvl8pPr marL="3199582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5" y="3092455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947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83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172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8" y="38895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8" y="388940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8" y="2041530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100"/>
            </a:lvl2pPr>
            <a:lvl3pPr marL="914166" indent="0">
              <a:buNone/>
              <a:defRPr sz="1000"/>
            </a:lvl3pPr>
            <a:lvl4pPr marL="1371248" indent="0">
              <a:buNone/>
              <a:defRPr sz="900"/>
            </a:lvl4pPr>
            <a:lvl5pPr marL="1828331" indent="0">
              <a:buNone/>
              <a:defRPr sz="900"/>
            </a:lvl5pPr>
            <a:lvl6pPr marL="2285417" indent="0">
              <a:buNone/>
              <a:defRPr sz="900"/>
            </a:lvl6pPr>
            <a:lvl7pPr marL="2742497" indent="0">
              <a:buNone/>
              <a:defRPr sz="900"/>
            </a:lvl7pPr>
            <a:lvl8pPr marL="3199582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0830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7" y="871543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082" indent="0">
              <a:buNone/>
              <a:defRPr sz="2800"/>
            </a:lvl2pPr>
            <a:lvl3pPr marL="914166" indent="0">
              <a:buNone/>
              <a:defRPr sz="2400"/>
            </a:lvl3pPr>
            <a:lvl4pPr marL="1371248" indent="0">
              <a:buNone/>
              <a:defRPr sz="2000"/>
            </a:lvl4pPr>
            <a:lvl5pPr marL="1828331" indent="0">
              <a:buNone/>
              <a:defRPr sz="2000"/>
            </a:lvl5pPr>
            <a:lvl6pPr marL="2285417" indent="0">
              <a:buNone/>
              <a:defRPr sz="2000"/>
            </a:lvl6pPr>
            <a:lvl7pPr marL="2742497" indent="0">
              <a:buNone/>
              <a:defRPr sz="2000"/>
            </a:lvl7pPr>
            <a:lvl8pPr marL="3199582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7" y="7634291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100"/>
            </a:lvl2pPr>
            <a:lvl3pPr marL="914166" indent="0">
              <a:buNone/>
              <a:defRPr sz="1000"/>
            </a:lvl3pPr>
            <a:lvl4pPr marL="1371248" indent="0">
              <a:buNone/>
              <a:defRPr sz="900"/>
            </a:lvl4pPr>
            <a:lvl5pPr marL="1828331" indent="0">
              <a:buNone/>
              <a:defRPr sz="900"/>
            </a:lvl5pPr>
            <a:lvl6pPr marL="2285417" indent="0">
              <a:buNone/>
              <a:defRPr sz="900"/>
            </a:lvl6pPr>
            <a:lvl7pPr marL="2742497" indent="0">
              <a:buNone/>
              <a:defRPr sz="900"/>
            </a:lvl7pPr>
            <a:lvl8pPr marL="3199582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050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5874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8" y="390530"/>
            <a:ext cx="2925761" cy="83216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7" y="390530"/>
            <a:ext cx="8624887" cy="8321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92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7295" y="6267601"/>
            <a:ext cx="11054080" cy="1937173"/>
          </a:xfrm>
        </p:spPr>
        <p:txBody>
          <a:bodyPr/>
          <a:lstStyle>
            <a:lvl1pPr algn="l">
              <a:defRPr sz="57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027295" y="4134002"/>
            <a:ext cx="11054080" cy="2133599"/>
          </a:xfrm>
        </p:spPr>
        <p:txBody>
          <a:bodyPr anchor="b"/>
          <a:lstStyle>
            <a:lvl1pPr marL="0" indent="0">
              <a:buNone/>
              <a:defRPr sz="2800"/>
            </a:lvl1pPr>
            <a:lvl2pPr marL="650130" indent="0">
              <a:buNone/>
              <a:defRPr sz="2600"/>
            </a:lvl2pPr>
            <a:lvl3pPr marL="1300259" indent="0">
              <a:buNone/>
              <a:defRPr sz="2300"/>
            </a:lvl3pPr>
            <a:lvl4pPr marL="1950391" indent="0">
              <a:buNone/>
              <a:defRPr sz="2000"/>
            </a:lvl4pPr>
            <a:lvl5pPr marL="2600520" indent="0">
              <a:buNone/>
              <a:defRPr sz="2000"/>
            </a:lvl5pPr>
            <a:lvl6pPr marL="3250650" indent="0">
              <a:buNone/>
              <a:defRPr sz="2000"/>
            </a:lvl6pPr>
            <a:lvl7pPr marL="3900782" indent="0">
              <a:buNone/>
              <a:defRPr sz="2000"/>
            </a:lvl7pPr>
            <a:lvl8pPr marL="4550909" indent="0">
              <a:buNone/>
              <a:defRPr sz="2000"/>
            </a:lvl8pPr>
            <a:lvl9pPr marL="5201041" indent="0">
              <a:buNone/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455723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316290" y="2600961"/>
            <a:ext cx="4967111" cy="4987432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00145" y="2600961"/>
            <a:ext cx="4969368" cy="4987432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489278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0241" y="390597"/>
            <a:ext cx="1170432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30" indent="0">
              <a:buNone/>
              <a:defRPr sz="2800" b="1"/>
            </a:lvl2pPr>
            <a:lvl3pPr marL="1300259" indent="0">
              <a:buNone/>
              <a:defRPr sz="2600" b="1"/>
            </a:lvl3pPr>
            <a:lvl4pPr marL="1950391" indent="0">
              <a:buNone/>
              <a:defRPr sz="2300" b="1"/>
            </a:lvl4pPr>
            <a:lvl5pPr marL="2600520" indent="0">
              <a:buNone/>
              <a:defRPr sz="2300" b="1"/>
            </a:lvl5pPr>
            <a:lvl6pPr marL="3250650" indent="0">
              <a:buNone/>
              <a:defRPr sz="2300" b="1"/>
            </a:lvl6pPr>
            <a:lvl7pPr marL="3900782" indent="0">
              <a:buNone/>
              <a:defRPr sz="2300" b="1"/>
            </a:lvl7pPr>
            <a:lvl8pPr marL="4550909" indent="0">
              <a:buNone/>
              <a:defRPr sz="2300" b="1"/>
            </a:lvl8pPr>
            <a:lvl9pPr marL="5201041" indent="0">
              <a:buNone/>
              <a:defRPr sz="23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0240" y="3093156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606261" y="2183272"/>
            <a:ext cx="5748303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30" indent="0">
              <a:buNone/>
              <a:defRPr sz="2800" b="1"/>
            </a:lvl2pPr>
            <a:lvl3pPr marL="1300259" indent="0">
              <a:buNone/>
              <a:defRPr sz="2600" b="1"/>
            </a:lvl3pPr>
            <a:lvl4pPr marL="1950391" indent="0">
              <a:buNone/>
              <a:defRPr sz="2300" b="1"/>
            </a:lvl4pPr>
            <a:lvl5pPr marL="2600520" indent="0">
              <a:buNone/>
              <a:defRPr sz="2300" b="1"/>
            </a:lvl5pPr>
            <a:lvl6pPr marL="3250650" indent="0">
              <a:buNone/>
              <a:defRPr sz="2300" b="1"/>
            </a:lvl6pPr>
            <a:lvl7pPr marL="3900782" indent="0">
              <a:buNone/>
              <a:defRPr sz="2300" b="1"/>
            </a:lvl7pPr>
            <a:lvl8pPr marL="4550909" indent="0">
              <a:buNone/>
              <a:defRPr sz="2300" b="1"/>
            </a:lvl8pPr>
            <a:lvl9pPr marL="5201041" indent="0">
              <a:buNone/>
              <a:defRPr sz="23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606261" y="3093156"/>
            <a:ext cx="5748303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183851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238251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687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0247" y="388343"/>
            <a:ext cx="4278491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084517" y="388347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50247" y="2041034"/>
            <a:ext cx="4278491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130" indent="0">
              <a:buNone/>
              <a:defRPr sz="1700"/>
            </a:lvl2pPr>
            <a:lvl3pPr marL="1300259" indent="0">
              <a:buNone/>
              <a:defRPr sz="1400"/>
            </a:lvl3pPr>
            <a:lvl4pPr marL="1950391" indent="0">
              <a:buNone/>
              <a:defRPr sz="1300"/>
            </a:lvl4pPr>
            <a:lvl5pPr marL="2600520" indent="0">
              <a:buNone/>
              <a:defRPr sz="1300"/>
            </a:lvl5pPr>
            <a:lvl6pPr marL="3250650" indent="0">
              <a:buNone/>
              <a:defRPr sz="1300"/>
            </a:lvl6pPr>
            <a:lvl7pPr marL="3900782" indent="0">
              <a:buNone/>
              <a:defRPr sz="1300"/>
            </a:lvl7pPr>
            <a:lvl8pPr marL="4550909" indent="0">
              <a:buNone/>
              <a:defRPr sz="1300"/>
            </a:lvl8pPr>
            <a:lvl9pPr marL="5201041" indent="0">
              <a:buNone/>
              <a:defRPr sz="13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434480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325941" y="484314"/>
            <a:ext cx="10009112" cy="1512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nl-NL" dirty="0"/>
          </a:p>
        </p:txBody>
      </p:sp>
      <p:sp>
        <p:nvSpPr>
          <p:cNvPr id="102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25941" y="2356530"/>
            <a:ext cx="10009112" cy="6840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</p:txBody>
      </p:sp>
      <p:sp>
        <p:nvSpPr>
          <p:cNvPr id="13" name="Rectangle 28"/>
          <p:cNvSpPr>
            <a:spLocks noChangeArrowheads="1"/>
          </p:cNvSpPr>
          <p:nvPr userDrawn="1"/>
        </p:nvSpPr>
        <p:spPr bwMode="auto">
          <a:xfrm>
            <a:off x="5" y="21"/>
            <a:ext cx="2037905" cy="9753587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</p:spPr>
        <p:txBody>
          <a:bodyPr wrap="none" lIns="91423" tIns="45712" rIns="91423" bIns="45712" anchor="ctr"/>
          <a:lstStyle/>
          <a:p>
            <a:pPr algn="r"/>
            <a:endParaRPr lang="nl-NL" sz="2100">
              <a:solidFill>
                <a:srgbClr val="00A6D6"/>
              </a:solidFill>
              <a:latin typeface="Tahoma" pitchFamily="34" charset="0"/>
            </a:endParaRPr>
          </a:p>
        </p:txBody>
      </p:sp>
      <p:pic>
        <p:nvPicPr>
          <p:cNvPr id="14" name="Picture 3" descr="TU_P5#white.eps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58" y="8621222"/>
            <a:ext cx="1921953" cy="11839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  <p:sldLayoutId id="2147484020" r:id="rId12"/>
    <p:sldLayoutId id="2147484021" r:id="rId13"/>
  </p:sldLayoutIdLst>
  <p:hf hdr="0" ftr="0" dt="0"/>
  <p:txStyles>
    <p:titleStyle>
      <a:lvl1pPr marL="0" indent="0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A6D6"/>
          </a:solidFill>
          <a:latin typeface="Arial"/>
          <a:ea typeface="MS PGothic" pitchFamily="34" charset="-128"/>
          <a:cs typeface="Arial"/>
        </a:defRPr>
      </a:lvl1pPr>
      <a:lvl2pPr marL="1217427" indent="-1217427" algn="l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Bookman Old Style" pitchFamily="18" charset="0"/>
          <a:ea typeface="MS PGothic" pitchFamily="34" charset="-128"/>
          <a:cs typeface="MS PGothic" charset="0"/>
        </a:defRPr>
      </a:lvl2pPr>
      <a:lvl3pPr marL="1217427" indent="-1217427" algn="l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Bookman Old Style" pitchFamily="18" charset="0"/>
          <a:ea typeface="MS PGothic" pitchFamily="34" charset="-128"/>
          <a:cs typeface="MS PGothic" charset="0"/>
        </a:defRPr>
      </a:lvl3pPr>
      <a:lvl4pPr marL="1217427" indent="-1217427" algn="l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Bookman Old Style" pitchFamily="18" charset="0"/>
          <a:ea typeface="MS PGothic" pitchFamily="34" charset="-128"/>
          <a:cs typeface="MS PGothic" charset="0"/>
        </a:defRPr>
      </a:lvl4pPr>
      <a:lvl5pPr marL="1217427" indent="-1217427" algn="l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Bookman Old Style" pitchFamily="18" charset="0"/>
          <a:ea typeface="MS PGothic" pitchFamily="34" charset="-128"/>
          <a:cs typeface="MS PGothic" charset="0"/>
        </a:defRPr>
      </a:lvl5pPr>
      <a:lvl6pPr marL="1869125" indent="-1218993" algn="l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Bookman Old Style" pitchFamily="18" charset="0"/>
        </a:defRPr>
      </a:lvl6pPr>
      <a:lvl7pPr marL="2519257" indent="-1218993" algn="l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Bookman Old Style" pitchFamily="18" charset="0"/>
        </a:defRPr>
      </a:lvl7pPr>
      <a:lvl8pPr marL="3169384" indent="-1218993" algn="l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Bookman Old Style" pitchFamily="18" charset="0"/>
        </a:defRPr>
      </a:lvl8pPr>
      <a:lvl9pPr marL="3819513" indent="-1218993" algn="l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Bookman Old Style" pitchFamily="18" charset="0"/>
        </a:defRPr>
      </a:lvl9pPr>
    </p:titleStyle>
    <p:bodyStyle>
      <a:lvl1pPr marL="0" indent="0" algn="l" rtl="0" eaLnBrk="0" fontAlgn="base" hangingPunct="0">
        <a:lnSpc>
          <a:spcPts val="3550"/>
        </a:lnSpc>
        <a:spcBef>
          <a:spcPts val="600"/>
        </a:spcBef>
        <a:spcAft>
          <a:spcPts val="600"/>
        </a:spcAft>
        <a:buClr>
          <a:srgbClr val="00A6D6"/>
        </a:buClr>
        <a:buNone/>
        <a:defRPr sz="2800">
          <a:solidFill>
            <a:schemeClr val="tx1"/>
          </a:solidFill>
          <a:latin typeface="Arial"/>
          <a:ea typeface="MS PGothic" pitchFamily="34" charset="-128"/>
          <a:cs typeface="Arial"/>
        </a:defRPr>
      </a:lvl1pPr>
      <a:lvl2pPr marL="549192" indent="0" algn="l" rtl="0" eaLnBrk="0" fontAlgn="base" hangingPunct="0">
        <a:lnSpc>
          <a:spcPts val="3550"/>
        </a:lnSpc>
        <a:spcBef>
          <a:spcPts val="300"/>
        </a:spcBef>
        <a:spcAft>
          <a:spcPts val="300"/>
        </a:spcAft>
        <a:buClr>
          <a:srgbClr val="00A6D6"/>
        </a:buClr>
        <a:buFont typeface="Times" charset="0"/>
        <a:buNone/>
        <a:defRPr sz="2400">
          <a:solidFill>
            <a:schemeClr val="tx1"/>
          </a:solidFill>
          <a:latin typeface="Arial"/>
          <a:ea typeface="MS PGothic" pitchFamily="34" charset="-128"/>
          <a:cs typeface="Arial"/>
        </a:defRPr>
      </a:lvl2pPr>
      <a:lvl3pPr marL="1090446" indent="0" algn="l" rtl="0" eaLnBrk="0" fontAlgn="base" hangingPunct="0">
        <a:lnSpc>
          <a:spcPts val="3550"/>
        </a:lnSpc>
        <a:spcBef>
          <a:spcPts val="300"/>
        </a:spcBef>
        <a:spcAft>
          <a:spcPts val="300"/>
        </a:spcAft>
        <a:buClr>
          <a:srgbClr val="00A6D6"/>
        </a:buClr>
        <a:buFont typeface="Times" charset="0"/>
        <a:buNone/>
        <a:defRPr sz="2400">
          <a:solidFill>
            <a:schemeClr val="tx1"/>
          </a:solidFill>
          <a:latin typeface="Arial"/>
          <a:ea typeface="MS PGothic" pitchFamily="34" charset="-128"/>
          <a:cs typeface="Arial"/>
        </a:defRPr>
      </a:lvl3pPr>
      <a:lvl4pPr marL="1901531" indent="-269833" algn="l" rtl="0" eaLnBrk="0" fontAlgn="base" hangingPunct="0">
        <a:lnSpc>
          <a:spcPts val="3550"/>
        </a:lnSpc>
        <a:spcBef>
          <a:spcPct val="0"/>
        </a:spcBef>
        <a:spcAft>
          <a:spcPct val="0"/>
        </a:spcAft>
        <a:buClr>
          <a:schemeClr val="bg2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444375" indent="-269833" algn="l" rtl="0" eaLnBrk="0" fontAlgn="base" hangingPunct="0">
        <a:lnSpc>
          <a:spcPts val="3550"/>
        </a:lnSpc>
        <a:spcBef>
          <a:spcPct val="0"/>
        </a:spcBef>
        <a:spcAft>
          <a:spcPct val="0"/>
        </a:spcAft>
        <a:buClr>
          <a:schemeClr val="bg2"/>
        </a:buClr>
        <a:buFont typeface="Times" charset="0"/>
        <a:buChar char="•"/>
        <a:defRPr sz="17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3094892" indent="-270886" algn="l" rtl="0" eaLnBrk="0" fontAlgn="base" hangingPunct="0">
        <a:lnSpc>
          <a:spcPts val="3556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 sz="1700">
          <a:solidFill>
            <a:schemeClr val="tx1"/>
          </a:solidFill>
          <a:latin typeface="+mn-lt"/>
        </a:defRPr>
      </a:lvl6pPr>
      <a:lvl7pPr marL="3745021" indent="-270886" algn="l" rtl="0" eaLnBrk="0" fontAlgn="base" hangingPunct="0">
        <a:lnSpc>
          <a:spcPts val="3556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 sz="1700">
          <a:solidFill>
            <a:schemeClr val="tx1"/>
          </a:solidFill>
          <a:latin typeface="+mn-lt"/>
        </a:defRPr>
      </a:lvl7pPr>
      <a:lvl8pPr marL="4395151" indent="-270886" algn="l" rtl="0" eaLnBrk="0" fontAlgn="base" hangingPunct="0">
        <a:lnSpc>
          <a:spcPts val="3556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 sz="1700">
          <a:solidFill>
            <a:schemeClr val="tx1"/>
          </a:solidFill>
          <a:latin typeface="+mn-lt"/>
        </a:defRPr>
      </a:lvl8pPr>
      <a:lvl9pPr marL="5045280" indent="-270886" algn="l" rtl="0" eaLnBrk="0" fontAlgn="base" hangingPunct="0">
        <a:lnSpc>
          <a:spcPts val="3556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 sz="17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13002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30" algn="l" defTabSz="13002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59" algn="l" defTabSz="13002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391" algn="l" defTabSz="13002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520" algn="l" defTabSz="13002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650" algn="l" defTabSz="13002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782" algn="l" defTabSz="13002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909" algn="l" defTabSz="13002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041" algn="l" defTabSz="13002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U_P4~black.eps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49" y="8620718"/>
            <a:ext cx="1918785" cy="118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8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  <p:sldLayoutId id="2147484047" r:id="rId12"/>
  </p:sldLayoutIdLst>
  <p:hf hdr="0" ftr="0" dt="0"/>
  <p:txStyles>
    <p:titleStyle>
      <a:lvl1pPr algn="ctr" defTabSz="45712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7" indent="-342847" algn="l" defTabSz="457129" rtl="0" eaLnBrk="1" latinLnBrk="0" hangingPunct="1">
        <a:spcBef>
          <a:spcPct val="20000"/>
        </a:spcBef>
        <a:buFont typeface="Arial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5" indent="-285706" algn="l" defTabSz="45712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4" indent="-228565" algn="l" defTabSz="45712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7" indent="-228565" algn="l" defTabSz="45712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4" indent="-228565" algn="l" defTabSz="45712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5" indent="-228565" algn="l" defTabSz="45712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5" algn="l" defTabSz="45712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5" algn="l" defTabSz="45712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5" algn="l" defTabSz="45712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7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880" y="390526"/>
            <a:ext cx="11703051" cy="1625600"/>
          </a:xfrm>
          <a:prstGeom prst="rect">
            <a:avLst/>
          </a:prstGeom>
        </p:spPr>
        <p:txBody>
          <a:bodyPr vert="horz" lIns="91415" tIns="45708" rIns="91415" bIns="4570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80" y="2276487"/>
            <a:ext cx="11703051" cy="6435725"/>
          </a:xfrm>
          <a:prstGeom prst="rect">
            <a:avLst/>
          </a:prstGeom>
        </p:spPr>
        <p:txBody>
          <a:bodyPr vert="horz" lIns="91415" tIns="45708" rIns="91415" bIns="4570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9" y="9040819"/>
            <a:ext cx="3033712" cy="519113"/>
          </a:xfrm>
          <a:prstGeom prst="rect">
            <a:avLst/>
          </a:prstGeom>
        </p:spPr>
        <p:txBody>
          <a:bodyPr vert="horz" lIns="91415" tIns="45708" rIns="91415" bIns="45708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22" y="9040819"/>
            <a:ext cx="4117975" cy="519113"/>
          </a:xfrm>
          <a:prstGeom prst="rect">
            <a:avLst/>
          </a:prstGeom>
        </p:spPr>
        <p:txBody>
          <a:bodyPr vert="horz" lIns="91415" tIns="45708" rIns="91415" bIns="45708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215" y="9040819"/>
            <a:ext cx="3033712" cy="519113"/>
          </a:xfrm>
          <a:prstGeom prst="rect">
            <a:avLst/>
          </a:prstGeom>
        </p:spPr>
        <p:txBody>
          <a:bodyPr vert="horz" lIns="91415" tIns="45708" rIns="91415" bIns="45708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E6A29-6E4E-BD4D-9226-8297F0DBA6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54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</p:sldLayoutIdLst>
  <p:hf hdr="0" ftr="0" dt="0"/>
  <p:txStyles>
    <p:titleStyle>
      <a:lvl1pPr algn="ctr" defTabSz="45708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13" indent="-342813" algn="l" defTabSz="457082" rtl="0" eaLnBrk="1" latinLnBrk="0" hangingPunct="1">
        <a:spcBef>
          <a:spcPct val="20000"/>
        </a:spcBef>
        <a:buFont typeface="Arial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60" indent="-285677" algn="l" defTabSz="457082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08" indent="-228542" algn="l" defTabSz="45708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93" indent="-228542" algn="l" defTabSz="457082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74" indent="-228542" algn="l" defTabSz="457082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59" indent="-228542" algn="l" defTabSz="4570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40" indent="-228542" algn="l" defTabSz="4570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25" indent="-228542" algn="l" defTabSz="4570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04" indent="-228542" algn="l" defTabSz="4570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6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8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1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7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97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0"/>
          <a:stretch/>
        </p:blipFill>
        <p:spPr>
          <a:xfrm>
            <a:off x="-194344" y="2356520"/>
            <a:ext cx="13609512" cy="748883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3"/>
          <a:stretch/>
        </p:blipFill>
        <p:spPr>
          <a:xfrm>
            <a:off x="-191214" y="-235768"/>
            <a:ext cx="13609512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92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37168-6FD5-3A45-9963-3DF316983BA4}"/>
              </a:ext>
            </a:extLst>
          </p:cNvPr>
          <p:cNvSpPr txBox="1">
            <a:spLocks/>
          </p:cNvSpPr>
          <p:nvPr/>
        </p:nvSpPr>
        <p:spPr bwMode="auto">
          <a:xfrm>
            <a:off x="0" y="226864"/>
            <a:ext cx="130048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125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257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384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19513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lvl="1" algn="ctr" defTabSz="457129"/>
            <a:r>
              <a:rPr lang="en-US" sz="4400" kern="0" dirty="0">
                <a:latin typeface="Calibri" panose="020F0502020204030204" pitchFamily="34" charset="0"/>
                <a:cs typeface="Calibri" panose="020F0502020204030204" pitchFamily="34" charset="0"/>
              </a:rPr>
              <a:t>Games to create Awareness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1C4CC4CB-FB5D-F847-8DAA-753FAFBAEED7}"/>
              </a:ext>
            </a:extLst>
          </p:cNvPr>
          <p:cNvSpPr txBox="1">
            <a:spLocks/>
          </p:cNvSpPr>
          <p:nvPr/>
        </p:nvSpPr>
        <p:spPr>
          <a:xfrm>
            <a:off x="7150472" y="2481555"/>
            <a:ext cx="5203448" cy="5131548"/>
          </a:xfrm>
          <a:prstGeom prst="rect">
            <a:avLst/>
          </a:prstGeom>
        </p:spPr>
        <p:txBody>
          <a:bodyPr lIns="91425" tIns="45712" rIns="91425" bIns="45712"/>
          <a:lstStyle>
            <a:lvl1pPr marL="342847" indent="-342847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5" indent="-285706" algn="l" defTabSz="45712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4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7" indent="-228565" algn="l" defTabSz="45712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4" indent="-228565" algn="l" defTabSz="45712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4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5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3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Perception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Comprehension</a:t>
            </a:r>
          </a:p>
          <a:p>
            <a:pPr marL="0" indent="0" algn="r"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Prediction</a:t>
            </a:r>
          </a:p>
          <a:p>
            <a:pPr marL="0" indent="0" algn="r"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Increased 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performance</a:t>
            </a:r>
          </a:p>
          <a:p>
            <a:pPr marL="0" indent="0" algn="r"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02" name="Picture 6" descr="Image result for zelda world map">
            <a:extLst>
              <a:ext uri="{FF2B5EF4-FFF2-40B4-BE49-F238E27FC236}">
                <a16:creationId xmlns:a16="http://schemas.microsoft.com/office/drawing/2014/main" id="{BABC835F-DFE4-8E43-9D85-13216012D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12" y="2500536"/>
            <a:ext cx="8639456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59531F-FAFE-8C49-97A5-0BA64429691D}"/>
              </a:ext>
            </a:extLst>
          </p:cNvPr>
          <p:cNvSpPr txBox="1"/>
          <p:nvPr/>
        </p:nvSpPr>
        <p:spPr>
          <a:xfrm>
            <a:off x="8014568" y="7143744"/>
            <a:ext cx="108012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© Nintendo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661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37168-6FD5-3A45-9963-3DF316983BA4}"/>
              </a:ext>
            </a:extLst>
          </p:cNvPr>
          <p:cNvSpPr txBox="1">
            <a:spLocks/>
          </p:cNvSpPr>
          <p:nvPr/>
        </p:nvSpPr>
        <p:spPr bwMode="auto">
          <a:xfrm>
            <a:off x="0" y="226864"/>
            <a:ext cx="130048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125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257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384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19513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lvl="1" algn="ctr" defTabSz="457129"/>
            <a:r>
              <a:rPr lang="en-US" sz="44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Innoveren</a:t>
            </a:r>
            <a:r>
              <a:rPr lang="en-US" sz="4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kun</a:t>
            </a:r>
            <a:r>
              <a:rPr lang="en-US" sz="4400" kern="0" dirty="0">
                <a:latin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en-US" sz="44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leren</a:t>
            </a:r>
            <a:endParaRPr lang="en-US" sz="4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8DAA363-B631-9D41-B514-823ECC894AB9}"/>
              </a:ext>
            </a:extLst>
          </p:cNvPr>
          <p:cNvSpPr txBox="1">
            <a:spLocks/>
          </p:cNvSpPr>
          <p:nvPr/>
        </p:nvSpPr>
        <p:spPr>
          <a:xfrm>
            <a:off x="453728" y="1833484"/>
            <a:ext cx="5203448" cy="6787732"/>
          </a:xfrm>
          <a:prstGeom prst="rect">
            <a:avLst/>
          </a:prstGeom>
        </p:spPr>
        <p:txBody>
          <a:bodyPr lIns="91425" tIns="45712" rIns="91425" bIns="45712"/>
          <a:lstStyle>
            <a:lvl1pPr marL="342847" indent="-342847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5" indent="-285706" algn="l" defTabSz="45712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4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7" indent="-228565" algn="l" defTabSz="45712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4" indent="-228565" algn="l" defTabSz="45712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4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5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3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Become aware of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Innovation and different perspectives</a:t>
            </a:r>
          </a:p>
          <a:p>
            <a:pPr marL="0" indent="0"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Collaboration!</a:t>
            </a:r>
          </a:p>
          <a:p>
            <a:pPr marL="0" indent="0"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Role-playing game</a:t>
            </a:r>
          </a:p>
          <a:p>
            <a:pPr marL="0" indent="0"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Application in organizations dealing with innovations</a:t>
            </a:r>
          </a:p>
          <a:p>
            <a:pPr marL="0" indent="0"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ACA965-C00B-B14D-922C-01E7C9BDD3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584" y="1132384"/>
            <a:ext cx="4673600" cy="3238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9B4D33-0803-4045-ACDE-CB2041EAC1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890" y="3243087"/>
            <a:ext cx="4673600" cy="3238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6CD3EC-C1A8-7743-B45E-9C71D4DB20D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624" y="5403529"/>
            <a:ext cx="467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01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37168-6FD5-3A45-9963-3DF316983BA4}"/>
              </a:ext>
            </a:extLst>
          </p:cNvPr>
          <p:cNvSpPr txBox="1">
            <a:spLocks/>
          </p:cNvSpPr>
          <p:nvPr/>
        </p:nvSpPr>
        <p:spPr bwMode="auto">
          <a:xfrm>
            <a:off x="0" y="226864"/>
            <a:ext cx="130048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125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257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384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19513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lvl="1" algn="ctr" defTabSz="457129"/>
            <a:r>
              <a:rPr lang="en-US" sz="4400" kern="0" dirty="0">
                <a:latin typeface="Calibri" panose="020F0502020204030204" pitchFamily="34" charset="0"/>
                <a:cs typeface="Calibri" panose="020F0502020204030204" pitchFamily="34" charset="0"/>
              </a:rPr>
              <a:t>Games for Future Measures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EA835757-32F8-0548-9C94-73620D16B622}"/>
              </a:ext>
            </a:extLst>
          </p:cNvPr>
          <p:cNvSpPr txBox="1">
            <a:spLocks/>
          </p:cNvSpPr>
          <p:nvPr/>
        </p:nvSpPr>
        <p:spPr>
          <a:xfrm>
            <a:off x="7150472" y="2649947"/>
            <a:ext cx="5203448" cy="6787732"/>
          </a:xfrm>
          <a:prstGeom prst="rect">
            <a:avLst/>
          </a:prstGeom>
        </p:spPr>
        <p:txBody>
          <a:bodyPr lIns="91425" tIns="45712" rIns="91425" bIns="45712"/>
          <a:lstStyle>
            <a:lvl1pPr marL="342847" indent="-342847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5" indent="-285706" algn="l" defTabSz="45712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4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7" indent="-228565" algn="l" defTabSz="45712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4" indent="-228565" algn="l" defTabSz="45712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4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5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3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3200" dirty="0"/>
              <a:t>Collaborative Learning</a:t>
            </a:r>
            <a:endParaRPr lang="en-US" sz="3200" b="1" dirty="0"/>
          </a:p>
          <a:p>
            <a:pPr marL="0" indent="0" algn="r">
              <a:buNone/>
            </a:pPr>
            <a:endParaRPr lang="en-US" sz="3200" dirty="0"/>
          </a:p>
          <a:p>
            <a:pPr marL="0" indent="0" algn="r">
              <a:buNone/>
            </a:pPr>
            <a:r>
              <a:rPr lang="en-US" sz="3200" dirty="0"/>
              <a:t>Deep Insights</a:t>
            </a:r>
          </a:p>
          <a:p>
            <a:pPr marL="0" indent="0" algn="r">
              <a:buNone/>
            </a:pPr>
            <a:endParaRPr lang="en-US" sz="3200" dirty="0"/>
          </a:p>
          <a:p>
            <a:pPr marL="0" indent="0" algn="r">
              <a:buNone/>
            </a:pPr>
            <a:r>
              <a:rPr lang="en-US" sz="3200" dirty="0"/>
              <a:t>Systems Design</a:t>
            </a:r>
          </a:p>
          <a:p>
            <a:pPr marL="0" indent="0" algn="r">
              <a:buNone/>
            </a:pPr>
            <a:endParaRPr lang="en-US" sz="3200" dirty="0"/>
          </a:p>
          <a:p>
            <a:pPr marL="0" indent="0" algn="r">
              <a:buNone/>
            </a:pPr>
            <a:r>
              <a:rPr lang="en-US" sz="3200" dirty="0"/>
              <a:t>Ex-ante evaluation</a:t>
            </a:r>
          </a:p>
          <a:p>
            <a:pPr marL="0" indent="0" algn="r">
              <a:buNone/>
            </a:pPr>
            <a:endParaRPr lang="en-US" sz="3200" dirty="0"/>
          </a:p>
        </p:txBody>
      </p:sp>
      <p:pic>
        <p:nvPicPr>
          <p:cNvPr id="6146" name="Picture 2" descr="Image result for pandemic board game">
            <a:extLst>
              <a:ext uri="{FF2B5EF4-FFF2-40B4-BE49-F238E27FC236}">
                <a16:creationId xmlns:a16="http://schemas.microsoft.com/office/drawing/2014/main" id="{2D0EB124-596D-5D41-82B6-0E2904534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12" y="3898517"/>
            <a:ext cx="8136560" cy="457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252298-9C08-AC4D-987B-3E44D4FEBDA8}"/>
              </a:ext>
            </a:extLst>
          </p:cNvPr>
          <p:cNvSpPr txBox="1"/>
          <p:nvPr/>
        </p:nvSpPr>
        <p:spPr>
          <a:xfrm>
            <a:off x="7146383" y="8474585"/>
            <a:ext cx="201622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© </a:t>
            </a:r>
            <a:r>
              <a:rPr lang="en-US" sz="1200" dirty="0" err="1"/>
              <a:t>Asmodee</a:t>
            </a:r>
            <a:r>
              <a:rPr lang="en-US" sz="1200" dirty="0"/>
              <a:t> Digital</a:t>
            </a:r>
          </a:p>
          <a:p>
            <a:endParaRPr lang="en-US" dirty="0"/>
          </a:p>
        </p:txBody>
      </p:sp>
      <p:pic>
        <p:nvPicPr>
          <p:cNvPr id="6148" name="Picture 4" descr="https://images-na.ssl-images-amazon.com/images/I/91oj7HNj-PL._SX355_.png">
            <a:extLst>
              <a:ext uri="{FF2B5EF4-FFF2-40B4-BE49-F238E27FC236}">
                <a16:creationId xmlns:a16="http://schemas.microsoft.com/office/drawing/2014/main" id="{0EB30E13-0503-124B-8F6C-7E1275B33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12" y="1328574"/>
            <a:ext cx="45085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262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37168-6FD5-3A45-9963-3DF316983BA4}"/>
              </a:ext>
            </a:extLst>
          </p:cNvPr>
          <p:cNvSpPr txBox="1">
            <a:spLocks/>
          </p:cNvSpPr>
          <p:nvPr/>
        </p:nvSpPr>
        <p:spPr bwMode="auto">
          <a:xfrm>
            <a:off x="0" y="226864"/>
            <a:ext cx="130048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125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257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384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19513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lvl="1" algn="ctr" defTabSz="457129"/>
            <a:r>
              <a:rPr lang="en-US" sz="4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MasterShipper</a:t>
            </a:r>
            <a:r>
              <a:rPr lang="en-US" sz="4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4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nline Media 2" descr="MasterShipper [360p]">
            <a:hlinkClick r:id="" action="ppaction://media"/>
            <a:extLst>
              <a:ext uri="{FF2B5EF4-FFF2-40B4-BE49-F238E27FC236}">
                <a16:creationId xmlns:a16="http://schemas.microsoft.com/office/drawing/2014/main" id="{56D92DBF-B1EE-3243-BE74-3017A8B859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82320" y="4607279"/>
            <a:ext cx="7216903" cy="405950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0185B-43BA-CC41-BDB7-4C63A746BDA4}"/>
              </a:ext>
            </a:extLst>
          </p:cNvPr>
          <p:cNvSpPr txBox="1">
            <a:spLocks/>
          </p:cNvSpPr>
          <p:nvPr/>
        </p:nvSpPr>
        <p:spPr>
          <a:xfrm>
            <a:off x="453728" y="1833484"/>
            <a:ext cx="5203448" cy="6787732"/>
          </a:xfrm>
          <a:prstGeom prst="rect">
            <a:avLst/>
          </a:prstGeom>
        </p:spPr>
        <p:txBody>
          <a:bodyPr lIns="91425" tIns="45712" rIns="91425" bIns="45712"/>
          <a:lstStyle>
            <a:lvl1pPr marL="342847" indent="-342847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5" indent="-285706" algn="l" defTabSz="45712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4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7" indent="-228565" algn="l" defTabSz="45712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4" indent="-228565" algn="l" defTabSz="45712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4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5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3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Develop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strategies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towards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synchromodal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transportation</a:t>
            </a:r>
          </a:p>
          <a:p>
            <a:pPr marL="0" indent="0"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Experiment and learn</a:t>
            </a:r>
          </a:p>
          <a:p>
            <a:pPr marL="0" indent="0"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Digital single-player game</a:t>
            </a:r>
          </a:p>
          <a:p>
            <a:pPr marL="0" indent="0"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Application in transport organizations, secondary and higher education</a:t>
            </a:r>
          </a:p>
          <a:p>
            <a:pPr marL="0" indent="0"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0832FF-FEB3-8346-9997-B0A59F744452}"/>
              </a:ext>
            </a:extLst>
          </p:cNvPr>
          <p:cNvSpPr txBox="1"/>
          <p:nvPr/>
        </p:nvSpPr>
        <p:spPr>
          <a:xfrm>
            <a:off x="4342159" y="8736424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kern="1200" dirty="0" err="1">
                <a:latin typeface="+mn-lt"/>
                <a:cs typeface="Tahoma"/>
              </a:rPr>
              <a:t>MasterShipper</a:t>
            </a:r>
            <a:r>
              <a:rPr lang="en-US" sz="800" i="1" kern="1200" dirty="0">
                <a:latin typeface="+mn-lt"/>
                <a:cs typeface="Tahoma"/>
              </a:rPr>
              <a:t>, </a:t>
            </a:r>
            <a:r>
              <a:rPr lang="en-US" sz="800" i="1" kern="1200" dirty="0" err="1">
                <a:latin typeface="+mn-lt"/>
                <a:cs typeface="Tahoma"/>
              </a:rPr>
              <a:t>SynchroGaming</a:t>
            </a:r>
            <a:r>
              <a:rPr lang="en-US" sz="800" i="1" kern="1200" dirty="0">
                <a:latin typeface="+mn-lt"/>
                <a:cs typeface="Tahoma"/>
              </a:rPr>
              <a:t> project</a:t>
            </a:r>
            <a:endParaRPr lang="en-US" sz="800" kern="1200" dirty="0">
              <a:latin typeface="+mn-lt"/>
              <a:cs typeface="Tahoma"/>
            </a:endParaRPr>
          </a:p>
          <a:p>
            <a:endParaRPr lang="en-US" sz="1000" kern="1200" dirty="0">
              <a:latin typeface="+mn-lt"/>
              <a:cs typeface="Tahoma"/>
            </a:endParaRPr>
          </a:p>
          <a:p>
            <a:endParaRPr lang="en-US" sz="1000" kern="1200" dirty="0">
              <a:latin typeface="+mn-lt"/>
            </a:endParaRPr>
          </a:p>
        </p:txBody>
      </p:sp>
      <p:pic>
        <p:nvPicPr>
          <p:cNvPr id="6" name="Picture 5" descr="IMG_7925.JPG">
            <a:extLst>
              <a:ext uri="{FF2B5EF4-FFF2-40B4-BE49-F238E27FC236}">
                <a16:creationId xmlns:a16="http://schemas.microsoft.com/office/drawing/2014/main" id="{A3D6439F-9E4B-DE44-8708-77A271A8470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912" y="1348408"/>
            <a:ext cx="4252312" cy="318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0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37168-6FD5-3A45-9963-3DF316983BA4}"/>
              </a:ext>
            </a:extLst>
          </p:cNvPr>
          <p:cNvSpPr txBox="1">
            <a:spLocks/>
          </p:cNvSpPr>
          <p:nvPr/>
        </p:nvSpPr>
        <p:spPr bwMode="auto">
          <a:xfrm>
            <a:off x="0" y="226864"/>
            <a:ext cx="130048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125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257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384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19513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lvl="1" algn="ctr" defTabSz="457129"/>
            <a:r>
              <a:rPr lang="en-US" sz="4400" kern="0" dirty="0">
                <a:latin typeface="Calibri" panose="020F0502020204030204" pitchFamily="34" charset="0"/>
                <a:cs typeface="Calibri" panose="020F0502020204030204" pitchFamily="34" charset="0"/>
              </a:rPr>
              <a:t>Games for (better) Collaboration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C62AB44C-3602-D949-AA10-790F721030DD}"/>
              </a:ext>
            </a:extLst>
          </p:cNvPr>
          <p:cNvSpPr txBox="1">
            <a:spLocks/>
          </p:cNvSpPr>
          <p:nvPr/>
        </p:nvSpPr>
        <p:spPr>
          <a:xfrm>
            <a:off x="7150472" y="2965868"/>
            <a:ext cx="5203448" cy="6787732"/>
          </a:xfrm>
          <a:prstGeom prst="rect">
            <a:avLst/>
          </a:prstGeom>
        </p:spPr>
        <p:txBody>
          <a:bodyPr lIns="91425" tIns="45712" rIns="91425" bIns="45712"/>
          <a:lstStyle>
            <a:lvl1pPr marL="342847" indent="-342847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5" indent="-285706" algn="l" defTabSz="45712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4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7" indent="-228565" algn="l" defTabSz="45712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4" indent="-228565" algn="l" defTabSz="45712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4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5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3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3200" dirty="0"/>
              <a:t>Social Play</a:t>
            </a:r>
          </a:p>
          <a:p>
            <a:pPr marL="0" indent="0" algn="r">
              <a:buNone/>
            </a:pPr>
            <a:endParaRPr lang="en-US" sz="3200" dirty="0"/>
          </a:p>
          <a:p>
            <a:pPr marL="0" indent="0" algn="r">
              <a:buNone/>
            </a:pPr>
            <a:r>
              <a:rPr lang="en-US" sz="3200" dirty="0"/>
              <a:t>Cross-competencies</a:t>
            </a:r>
          </a:p>
          <a:p>
            <a:pPr marL="0" indent="0" algn="r">
              <a:buNone/>
            </a:pPr>
            <a:endParaRPr lang="en-US" sz="3200" dirty="0"/>
          </a:p>
          <a:p>
            <a:pPr marL="0" indent="0" algn="r">
              <a:buNone/>
            </a:pPr>
            <a:r>
              <a:rPr lang="en-US" sz="3200" dirty="0"/>
              <a:t>Scenario-based</a:t>
            </a:r>
          </a:p>
          <a:p>
            <a:pPr marL="0" indent="0" algn="r">
              <a:buNone/>
            </a:pPr>
            <a:endParaRPr lang="en-US" sz="3200" dirty="0"/>
          </a:p>
          <a:p>
            <a:pPr marL="0" indent="0" algn="r">
              <a:buNone/>
            </a:pPr>
            <a:r>
              <a:rPr lang="en-US" sz="3200" dirty="0"/>
              <a:t>Participatory Design</a:t>
            </a:r>
          </a:p>
          <a:p>
            <a:pPr marL="0" indent="0" algn="r">
              <a:buNone/>
            </a:pPr>
            <a:endParaRPr lang="en-US" sz="3200" dirty="0"/>
          </a:p>
        </p:txBody>
      </p:sp>
      <p:pic>
        <p:nvPicPr>
          <p:cNvPr id="7170" name="Picture 2" descr="Image result for magic maze game">
            <a:extLst>
              <a:ext uri="{FF2B5EF4-FFF2-40B4-BE49-F238E27FC236}">
                <a16:creationId xmlns:a16="http://schemas.microsoft.com/office/drawing/2014/main" id="{06F92DCB-DD08-A54E-9D84-D396E73BD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824" y="3004592"/>
            <a:ext cx="4864100" cy="486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C974A-F085-B14B-AB72-28B23C41F547}"/>
              </a:ext>
            </a:extLst>
          </p:cNvPr>
          <p:cNvSpPr txBox="1"/>
          <p:nvPr/>
        </p:nvSpPr>
        <p:spPr>
          <a:xfrm>
            <a:off x="4990232" y="7868692"/>
            <a:ext cx="201622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© Pegasus </a:t>
            </a:r>
            <a:r>
              <a:rPr lang="en-US" sz="1200" dirty="0" err="1"/>
              <a:t>Spiele</a:t>
            </a:r>
            <a:endParaRPr lang="en-US" sz="1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363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37168-6FD5-3A45-9963-3DF316983BA4}"/>
              </a:ext>
            </a:extLst>
          </p:cNvPr>
          <p:cNvSpPr txBox="1">
            <a:spLocks/>
          </p:cNvSpPr>
          <p:nvPr/>
        </p:nvSpPr>
        <p:spPr bwMode="auto">
          <a:xfrm>
            <a:off x="0" y="226864"/>
            <a:ext cx="130048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125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257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384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19513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lvl="1" algn="ctr" defTabSz="457129"/>
            <a:r>
              <a:rPr lang="en-US" sz="4400" kern="0" dirty="0">
                <a:latin typeface="Calibri" panose="020F0502020204030204" pitchFamily="34" charset="0"/>
                <a:cs typeface="Calibri" panose="020F0502020204030204" pitchFamily="34" charset="0"/>
              </a:rPr>
              <a:t>Service Supply Chain Game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3D57C5-4D45-7049-BA51-2705A58EB3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363" y="3766670"/>
            <a:ext cx="6729760" cy="3787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E7AEA1-9805-9747-9367-F94C1B389E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739" y="1853952"/>
            <a:ext cx="3366010" cy="1783184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F332C3F-6504-F04D-BBE4-E26DA3566684}"/>
              </a:ext>
            </a:extLst>
          </p:cNvPr>
          <p:cNvSpPr txBox="1">
            <a:spLocks/>
          </p:cNvSpPr>
          <p:nvPr/>
        </p:nvSpPr>
        <p:spPr>
          <a:xfrm>
            <a:off x="453728" y="1833484"/>
            <a:ext cx="5203448" cy="6787732"/>
          </a:xfrm>
          <a:prstGeom prst="rect">
            <a:avLst/>
          </a:prstGeom>
        </p:spPr>
        <p:txBody>
          <a:bodyPr lIns="91425" tIns="45712" rIns="91425" bIns="45712"/>
          <a:lstStyle>
            <a:lvl1pPr marL="342847" indent="-342847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5" indent="-285706" algn="l" defTabSz="45712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4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7" indent="-228565" algn="l" defTabSz="45712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4" indent="-228565" algn="l" defTabSz="45712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4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5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3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Learn about the role of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collaboration and innovation</a:t>
            </a:r>
          </a:p>
          <a:p>
            <a:pPr marL="0" indent="0"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Collaborate!</a:t>
            </a:r>
          </a:p>
          <a:p>
            <a:pPr marL="0" indent="0"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Board game</a:t>
            </a:r>
          </a:p>
          <a:p>
            <a:pPr marL="0" indent="0"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Application in supply chain organizations, secondary and higher education</a:t>
            </a:r>
          </a:p>
          <a:p>
            <a:pPr marL="0" indent="0"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724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37168-6FD5-3A45-9963-3DF316983BA4}"/>
              </a:ext>
            </a:extLst>
          </p:cNvPr>
          <p:cNvSpPr txBox="1">
            <a:spLocks/>
          </p:cNvSpPr>
          <p:nvPr/>
        </p:nvSpPr>
        <p:spPr bwMode="auto">
          <a:xfrm>
            <a:off x="0" y="226864"/>
            <a:ext cx="130048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125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257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384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19513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lvl="1" algn="ctr" defTabSz="457129"/>
            <a:r>
              <a:rPr lang="en-US" sz="4400" kern="0" dirty="0">
                <a:latin typeface="Calibri" panose="020F0502020204030204" pitchFamily="34" charset="0"/>
                <a:cs typeface="Calibri" panose="020F0502020204030204" pitchFamily="34" charset="0"/>
              </a:rPr>
              <a:t>Games for Teams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79581B4E-8726-074E-B784-1CB3FEA4D336}"/>
              </a:ext>
            </a:extLst>
          </p:cNvPr>
          <p:cNvSpPr txBox="1">
            <a:spLocks/>
          </p:cNvSpPr>
          <p:nvPr/>
        </p:nvSpPr>
        <p:spPr>
          <a:xfrm>
            <a:off x="7150472" y="2861650"/>
            <a:ext cx="5203448" cy="5524474"/>
          </a:xfrm>
          <a:prstGeom prst="rect">
            <a:avLst/>
          </a:prstGeom>
        </p:spPr>
        <p:txBody>
          <a:bodyPr lIns="91425" tIns="45712" rIns="91425" bIns="45712"/>
          <a:lstStyle>
            <a:lvl1pPr marL="342847" indent="-342847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5" indent="-285706" algn="l" defTabSz="45712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4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7" indent="-228565" algn="l" defTabSz="45712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4" indent="-228565" algn="l" defTabSz="45712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4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5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3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Roles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Organizations</a:t>
            </a:r>
          </a:p>
          <a:p>
            <a:pPr marL="0" indent="0" algn="r"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Skills</a:t>
            </a:r>
          </a:p>
          <a:p>
            <a:pPr marL="0" indent="0" algn="r"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Adaptation and Growth</a:t>
            </a:r>
          </a:p>
          <a:p>
            <a:pPr marL="0" indent="0" algn="r"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996F96-38D8-6947-9785-D4517244418F}"/>
              </a:ext>
            </a:extLst>
          </p:cNvPr>
          <p:cNvSpPr txBox="1"/>
          <p:nvPr/>
        </p:nvSpPr>
        <p:spPr>
          <a:xfrm>
            <a:off x="5926336" y="7357958"/>
            <a:ext cx="201622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New Zealand All Blacks Haka</a:t>
            </a:r>
          </a:p>
          <a:p>
            <a:endParaRPr lang="en-US" dirty="0"/>
          </a:p>
        </p:txBody>
      </p:sp>
      <p:pic>
        <p:nvPicPr>
          <p:cNvPr id="7" name="Online Media 6" descr="01 Latest All Blacks Haka intimidates the French [360p].mp4">
            <a:hlinkClick r:id="" action="ppaction://media"/>
            <a:extLst>
              <a:ext uri="{FF2B5EF4-FFF2-40B4-BE49-F238E27FC236}">
                <a16:creationId xmlns:a16="http://schemas.microsoft.com/office/drawing/2014/main" id="{1C78B5B9-757A-6644-A06B-7570BD0587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698" y="2907299"/>
            <a:ext cx="7705854" cy="433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37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1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37168-6FD5-3A45-9963-3DF316983BA4}"/>
              </a:ext>
            </a:extLst>
          </p:cNvPr>
          <p:cNvSpPr txBox="1">
            <a:spLocks/>
          </p:cNvSpPr>
          <p:nvPr/>
        </p:nvSpPr>
        <p:spPr bwMode="auto">
          <a:xfrm>
            <a:off x="0" y="226864"/>
            <a:ext cx="130048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125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257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384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19513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lvl="1" algn="ctr" defTabSz="457129"/>
            <a:r>
              <a:rPr lang="en-US" sz="4400" kern="0" dirty="0">
                <a:latin typeface="Calibri" panose="020F0502020204030204" pitchFamily="34" charset="0"/>
                <a:cs typeface="Calibri" panose="020F0502020204030204" pitchFamily="34" charset="0"/>
              </a:rPr>
              <a:t>You’ve got freight!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75CA9E19-6E4F-034B-A79B-DE299E551069}"/>
              </a:ext>
            </a:extLst>
          </p:cNvPr>
          <p:cNvSpPr txBox="1">
            <a:spLocks/>
          </p:cNvSpPr>
          <p:nvPr/>
        </p:nvSpPr>
        <p:spPr>
          <a:xfrm>
            <a:off x="453728" y="1833484"/>
            <a:ext cx="5203448" cy="6787732"/>
          </a:xfrm>
          <a:prstGeom prst="rect">
            <a:avLst/>
          </a:prstGeom>
        </p:spPr>
        <p:txBody>
          <a:bodyPr lIns="91425" tIns="45712" rIns="91425" bIns="45712"/>
          <a:lstStyle>
            <a:lvl1pPr marL="342847" indent="-342847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5" indent="-285706" algn="l" defTabSz="45712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4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7" indent="-228565" algn="l" defTabSz="45712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4" indent="-228565" algn="l" defTabSz="45712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4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5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3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Learn about the role of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information sharing and collaboration</a:t>
            </a:r>
          </a:p>
          <a:p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Communicate?</a:t>
            </a:r>
          </a:p>
          <a:p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Board game with digital support</a:t>
            </a:r>
          </a:p>
          <a:p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Application in transport organizations and higher education</a:t>
            </a:r>
          </a:p>
          <a:p>
            <a:pPr marL="0" indent="0">
              <a:buFont typeface="Arial"/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D36920-A496-A747-BFE9-D0AE24A189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1" b="20000"/>
          <a:stretch/>
        </p:blipFill>
        <p:spPr>
          <a:xfrm>
            <a:off x="6358384" y="4660776"/>
            <a:ext cx="6720747" cy="3600400"/>
          </a:xfrm>
          <a:prstGeom prst="rect">
            <a:avLst/>
          </a:prstGeom>
        </p:spPr>
      </p:pic>
      <p:pic>
        <p:nvPicPr>
          <p:cNvPr id="6" name="Picture 5" descr="IMG_6335.JPG">
            <a:extLst>
              <a:ext uri="{FF2B5EF4-FFF2-40B4-BE49-F238E27FC236}">
                <a16:creationId xmlns:a16="http://schemas.microsoft.com/office/drawing/2014/main" id="{FE500BB9-1B61-7842-81C3-C74304BEEA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 rot="5400000">
            <a:off x="10054795" y="1276400"/>
            <a:ext cx="3024336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67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37168-6FD5-3A45-9963-3DF316983BA4}"/>
              </a:ext>
            </a:extLst>
          </p:cNvPr>
          <p:cNvSpPr txBox="1">
            <a:spLocks/>
          </p:cNvSpPr>
          <p:nvPr/>
        </p:nvSpPr>
        <p:spPr bwMode="auto">
          <a:xfrm>
            <a:off x="0" y="226864"/>
            <a:ext cx="130048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125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257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384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19513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lvl="1" algn="ctr" defTabSz="457129"/>
            <a:r>
              <a:rPr lang="en-US" sz="4400" kern="0" dirty="0">
                <a:latin typeface="Calibri" panose="020F0502020204030204" pitchFamily="34" charset="0"/>
                <a:cs typeface="Calibri" panose="020F0502020204030204" pitchFamily="34" charset="0"/>
              </a:rPr>
              <a:t>Games as </a:t>
            </a:r>
            <a:r>
              <a:rPr lang="en-US" sz="44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Valorisation</a:t>
            </a:r>
            <a:r>
              <a:rPr lang="en-US" sz="4400" kern="0" dirty="0">
                <a:latin typeface="Calibri" panose="020F0502020204030204" pitchFamily="34" charset="0"/>
                <a:cs typeface="Calibri" panose="020F0502020204030204" pitchFamily="34" charset="0"/>
              </a:rPr>
              <a:t> tool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BC5C4B0-9905-FF47-BC1A-480915E610AC}"/>
              </a:ext>
            </a:extLst>
          </p:cNvPr>
          <p:cNvSpPr txBox="1">
            <a:spLocks/>
          </p:cNvSpPr>
          <p:nvPr/>
        </p:nvSpPr>
        <p:spPr>
          <a:xfrm>
            <a:off x="7150472" y="2600677"/>
            <a:ext cx="5203448" cy="5419580"/>
          </a:xfrm>
          <a:prstGeom prst="rect">
            <a:avLst/>
          </a:prstGeom>
        </p:spPr>
        <p:txBody>
          <a:bodyPr lIns="91425" tIns="45712" rIns="91425" bIns="45712"/>
          <a:lstStyle>
            <a:lvl1pPr marL="342847" indent="-342847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5" indent="-285706" algn="l" defTabSz="45712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4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7" indent="-228565" algn="l" defTabSz="45712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4" indent="-228565" algn="l" defTabSz="45712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4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5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3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Outcomes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Debriefing</a:t>
            </a:r>
          </a:p>
          <a:p>
            <a:pPr marL="0" indent="0" algn="r"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Transfer</a:t>
            </a:r>
          </a:p>
          <a:p>
            <a:pPr marL="0" indent="0" algn="r"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Impact</a:t>
            </a:r>
          </a:p>
          <a:p>
            <a:pPr marL="0" indent="0" algn="r"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218" name="Picture 2" descr="Image result for ar game">
            <a:extLst>
              <a:ext uri="{FF2B5EF4-FFF2-40B4-BE49-F238E27FC236}">
                <a16:creationId xmlns:a16="http://schemas.microsoft.com/office/drawing/2014/main" id="{861A08B2-531D-364D-AFA1-A00805273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20" y="2600677"/>
            <a:ext cx="8571298" cy="423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A92A07-6F2D-264F-A941-1C425F2B67F7}"/>
              </a:ext>
            </a:extLst>
          </p:cNvPr>
          <p:cNvSpPr txBox="1"/>
          <p:nvPr/>
        </p:nvSpPr>
        <p:spPr>
          <a:xfrm>
            <a:off x="7438504" y="6834350"/>
            <a:ext cx="201622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© Resolution Games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267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37168-6FD5-3A45-9963-3DF316983BA4}"/>
              </a:ext>
            </a:extLst>
          </p:cNvPr>
          <p:cNvSpPr txBox="1">
            <a:spLocks/>
          </p:cNvSpPr>
          <p:nvPr/>
        </p:nvSpPr>
        <p:spPr bwMode="auto">
          <a:xfrm>
            <a:off x="0" y="226864"/>
            <a:ext cx="130048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125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257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384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19513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lvl="1" algn="ctr" defTabSz="457129"/>
            <a:r>
              <a:rPr lang="en-US" sz="44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Rondje</a:t>
            </a:r>
            <a:r>
              <a:rPr lang="en-US" sz="4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Logistiek</a:t>
            </a:r>
            <a:endParaRPr lang="en-US" sz="4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A8DDA9-9137-AD40-B8AD-25724B3BB15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408" y="5437212"/>
            <a:ext cx="6452557" cy="311199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585932-B2DC-3F46-894A-02C6E93D41CF}"/>
              </a:ext>
            </a:extLst>
          </p:cNvPr>
          <p:cNvSpPr txBox="1">
            <a:spLocks/>
          </p:cNvSpPr>
          <p:nvPr/>
        </p:nvSpPr>
        <p:spPr>
          <a:xfrm>
            <a:off x="453728" y="1833484"/>
            <a:ext cx="5203448" cy="6787732"/>
          </a:xfrm>
          <a:prstGeom prst="rect">
            <a:avLst/>
          </a:prstGeom>
        </p:spPr>
        <p:txBody>
          <a:bodyPr lIns="91425" tIns="45712" rIns="91425" bIns="45712"/>
          <a:lstStyle>
            <a:lvl1pPr marL="342847" indent="-342847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5" indent="-285706" algn="l" defTabSz="45712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4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7" indent="-228565" algn="l" defTabSz="45712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4" indent="-228565" algn="l" defTabSz="45712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4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5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3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Attract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workforce</a:t>
            </a:r>
          </a:p>
          <a:p>
            <a:pPr marL="0" indent="0"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Engage!</a:t>
            </a:r>
          </a:p>
          <a:p>
            <a:pPr marL="0" indent="0"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Flexible digital app</a:t>
            </a:r>
          </a:p>
          <a:p>
            <a:pPr marL="0" indent="0"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Application in transport organizations and (higher) education</a:t>
            </a:r>
          </a:p>
          <a:p>
            <a:pPr marL="0" indent="0"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Rondje Logistiek screenshot-2">
            <a:extLst>
              <a:ext uri="{FF2B5EF4-FFF2-40B4-BE49-F238E27FC236}">
                <a16:creationId xmlns:a16="http://schemas.microsoft.com/office/drawing/2014/main" id="{EC7531D0-78CD-3F44-96AD-6A82EE039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736" y="3316432"/>
            <a:ext cx="3394348" cy="190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ondje Logistiek screenshot-3">
            <a:extLst>
              <a:ext uri="{FF2B5EF4-FFF2-40B4-BE49-F238E27FC236}">
                <a16:creationId xmlns:a16="http://schemas.microsoft.com/office/drawing/2014/main" id="{6A667C80-109B-6F4F-A6CE-98D580F1E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736" y="1379014"/>
            <a:ext cx="3394348" cy="190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682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44" y="7279568"/>
            <a:ext cx="13609512" cy="265810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24" y="0"/>
            <a:ext cx="2852647" cy="64508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59" y="-217518"/>
            <a:ext cx="1594865" cy="108012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394" y="33641"/>
            <a:ext cx="2160565" cy="746324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1317824" y="3652664"/>
            <a:ext cx="1109310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8000" b="1" dirty="0" smtClean="0">
                <a:solidFill>
                  <a:schemeClr val="bg2">
                    <a:lumMod val="50000"/>
                  </a:schemeClr>
                </a:solidFill>
                <a:latin typeface="Bahnschrift SemiBold" panose="020B0502040204020203" pitchFamily="34" charset="0"/>
              </a:rPr>
              <a:t>Prof. dr. Albert Veenstra</a:t>
            </a:r>
          </a:p>
          <a:p>
            <a:pPr algn="ctr"/>
            <a:r>
              <a:rPr lang="nl-NL" sz="4400" dirty="0" smtClean="0">
                <a:solidFill>
                  <a:schemeClr val="bg2">
                    <a:lumMod val="50000"/>
                  </a:schemeClr>
                </a:solidFill>
                <a:latin typeface="Bahnschrift SemiBold" panose="020B0502040204020203" pitchFamily="34" charset="0"/>
              </a:rPr>
              <a:t>Wetenschappelijk directeur TKI Dinalog</a:t>
            </a:r>
            <a:endParaRPr lang="nl-NL" sz="4400" dirty="0">
              <a:solidFill>
                <a:schemeClr val="bg2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4705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564951" y="1564432"/>
            <a:ext cx="7881665" cy="7273925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Serious Games</a:t>
            </a:r>
          </a:p>
          <a:p>
            <a:pPr marL="457129" lvl="1" indent="0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As process and product can contribute to 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future-ready transportation and logistics systems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259" lvl="2" indent="0">
              <a:buNone/>
            </a:pP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Interactive, engaging tools to support </a:t>
            </a:r>
          </a:p>
          <a:p>
            <a:pPr marL="914259" lvl="2" indent="0">
              <a:buNone/>
            </a:pP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Learning and Training</a:t>
            </a:r>
          </a:p>
          <a:p>
            <a:pPr marL="914259" lvl="2" indent="0">
              <a:buNone/>
            </a:pP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Decision Making</a:t>
            </a:r>
          </a:p>
          <a:p>
            <a:pPr marL="914259" lvl="2" indent="0">
              <a:buNone/>
            </a:pP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Collaboration</a:t>
            </a:r>
          </a:p>
          <a:p>
            <a:pPr marL="914259" lvl="2" indent="0">
              <a:buNone/>
            </a:pP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Valorisation</a:t>
            </a:r>
          </a:p>
          <a:p>
            <a:pPr marL="0" lvl="2" defTabSz="1081088">
              <a:buNone/>
            </a:pPr>
            <a:endParaRPr lang="en-GB" sz="3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2" defTabSz="1081088">
              <a:buNone/>
            </a:pP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ways of 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decision support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immediate interaction and </a:t>
            </a: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5335"/>
          <a:stretch/>
        </p:blipFill>
        <p:spPr>
          <a:xfrm>
            <a:off x="9237680" y="1221495"/>
            <a:ext cx="3479087" cy="27912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8EF407-2569-7D43-9C67-F3AC7D405A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" r="12449" b="9365"/>
          <a:stretch/>
        </p:blipFill>
        <p:spPr>
          <a:xfrm rot="5400000">
            <a:off x="9077564" y="4782001"/>
            <a:ext cx="3961558" cy="33168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ED8AE6-D149-A644-9EA5-2DD59DFD09E2}"/>
              </a:ext>
            </a:extLst>
          </p:cNvPr>
          <p:cNvSpPr txBox="1"/>
          <p:nvPr/>
        </p:nvSpPr>
        <p:spPr>
          <a:xfrm>
            <a:off x="9814768" y="4012704"/>
            <a:ext cx="331236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© Concept of Truck Platooning, IPI Singapore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113F41-1F20-6D48-B06B-C82696705283}"/>
              </a:ext>
            </a:extLst>
          </p:cNvPr>
          <p:cNvSpPr txBox="1"/>
          <p:nvPr/>
        </p:nvSpPr>
        <p:spPr>
          <a:xfrm>
            <a:off x="9237680" y="8427629"/>
            <a:ext cx="331236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 </a:t>
            </a:r>
            <a:r>
              <a:rPr lang="en-US" sz="1200" i="1" dirty="0" err="1"/>
              <a:t>Mobinn</a:t>
            </a:r>
            <a:r>
              <a:rPr lang="en-US" sz="1200" i="1" dirty="0"/>
              <a:t> Game, </a:t>
            </a:r>
            <a:r>
              <a:rPr lang="en-US" sz="1200" i="1" dirty="0" err="1"/>
              <a:t>Indeep</a:t>
            </a:r>
            <a:r>
              <a:rPr lang="en-US" sz="1200" i="1" dirty="0"/>
              <a:t> Project</a:t>
            </a:r>
          </a:p>
          <a:p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D6E271E-E5F8-2A4A-A75A-C170A643D693}"/>
              </a:ext>
            </a:extLst>
          </p:cNvPr>
          <p:cNvSpPr txBox="1">
            <a:spLocks/>
          </p:cNvSpPr>
          <p:nvPr/>
        </p:nvSpPr>
        <p:spPr bwMode="auto">
          <a:xfrm>
            <a:off x="0" y="226864"/>
            <a:ext cx="130048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125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257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384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19513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lvl="1" algn="ctr" defTabSz="457129"/>
            <a:r>
              <a:rPr lang="en-US" sz="4400" kern="0" dirty="0">
                <a:latin typeface="Calibri" panose="020F0502020204030204" pitchFamily="34" charset="0"/>
                <a:cs typeface="Calibri" panose="020F0502020204030204" pitchFamily="34" charset="0"/>
              </a:rPr>
              <a:t>Games for the better… Transportation &amp; Logistics</a:t>
            </a:r>
          </a:p>
        </p:txBody>
      </p:sp>
    </p:spTree>
    <p:extLst>
      <p:ext uri="{BB962C8B-B14F-4D97-AF65-F5344CB8AC3E}">
        <p14:creationId xmlns:p14="http://schemas.microsoft.com/office/powerpoint/2010/main" val="17117645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CC37E3-3694-1A4C-A085-4D7A9E8DF2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521" b="30555"/>
          <a:stretch/>
        </p:blipFill>
        <p:spPr>
          <a:xfrm>
            <a:off x="1198246" y="1636440"/>
            <a:ext cx="10776762" cy="610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13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55A900E-F5BD-4041-864C-C9812C20D122}"/>
              </a:ext>
            </a:extLst>
          </p:cNvPr>
          <p:cNvSpPr txBox="1">
            <a:spLocks/>
          </p:cNvSpPr>
          <p:nvPr/>
        </p:nvSpPr>
        <p:spPr>
          <a:xfrm>
            <a:off x="0" y="5989570"/>
            <a:ext cx="13125534" cy="1626129"/>
          </a:xfrm>
          <a:prstGeom prst="rect">
            <a:avLst/>
          </a:prstGeom>
        </p:spPr>
        <p:txBody>
          <a:bodyPr lIns="130034" tIns="65016" rIns="130034" bIns="65016"/>
          <a:lstStyle>
            <a:lvl1pPr algn="ctr" defTabSz="45712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“The exercise perfectly simulated the human side. 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Our work is all about paperwork and relationships. 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We think it’s all digital, but the human side is much more important!”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FB7D81-B2A8-624D-931D-F1B33D80FE21}"/>
              </a:ext>
            </a:extLst>
          </p:cNvPr>
          <p:cNvSpPr txBox="1"/>
          <p:nvPr/>
        </p:nvSpPr>
        <p:spPr>
          <a:xfrm>
            <a:off x="3520315" y="7641983"/>
            <a:ext cx="6084904" cy="1054656"/>
          </a:xfrm>
          <a:prstGeom prst="rect">
            <a:avLst/>
          </a:prstGeom>
          <a:noFill/>
        </p:spPr>
        <p:txBody>
          <a:bodyPr wrap="square" lIns="130055" tIns="65028" rIns="130055" bIns="65028" rtlCol="0">
            <a:spAutoFit/>
          </a:bodyPr>
          <a:lstStyle/>
          <a:p>
            <a:pPr marL="0" lvl="6" algn="ctr" defTabSz="1300551" fontAlgn="base">
              <a:spcBef>
                <a:spcPct val="0"/>
              </a:spcBef>
              <a:spcAft>
                <a:spcPct val="0"/>
              </a:spcAft>
            </a:pPr>
            <a:r>
              <a:rPr lang="en-US" sz="1700" dirty="0"/>
              <a:t>Logistics aid worker at </a:t>
            </a:r>
            <a:r>
              <a:rPr lang="en-US" sz="1700" dirty="0" err="1"/>
              <a:t>iTRACK</a:t>
            </a:r>
            <a:r>
              <a:rPr lang="en-US" sz="1700" dirty="0"/>
              <a:t> exercise 2018</a:t>
            </a:r>
          </a:p>
          <a:p>
            <a:endParaRPr lang="en-US" dirty="0"/>
          </a:p>
        </p:txBody>
      </p:sp>
      <p:pic>
        <p:nvPicPr>
          <p:cNvPr id="6" name="Picture 5" descr="_DSC5069.JPG">
            <a:extLst>
              <a:ext uri="{FF2B5EF4-FFF2-40B4-BE49-F238E27FC236}">
                <a16:creationId xmlns:a16="http://schemas.microsoft.com/office/drawing/2014/main" id="{5DE85D4D-70C6-8C4D-A35F-118BF8E66D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990" y="1636440"/>
            <a:ext cx="697370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913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23" b="-1"/>
          <a:stretch/>
        </p:blipFill>
        <p:spPr>
          <a:xfrm>
            <a:off x="-194344" y="7325072"/>
            <a:ext cx="13609512" cy="252028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3"/>
          <a:stretch/>
        </p:blipFill>
        <p:spPr>
          <a:xfrm>
            <a:off x="-191214" y="-235768"/>
            <a:ext cx="13609512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843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83" b="-1"/>
          <a:stretch/>
        </p:blipFill>
        <p:spPr>
          <a:xfrm>
            <a:off x="-194344" y="4372744"/>
            <a:ext cx="13609512" cy="547260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3"/>
          <a:stretch/>
        </p:blipFill>
        <p:spPr>
          <a:xfrm>
            <a:off x="-191214" y="-235768"/>
            <a:ext cx="13609512" cy="1512168"/>
          </a:xfrm>
          <a:prstGeom prst="rect">
            <a:avLst/>
          </a:prstGeom>
        </p:spPr>
      </p:pic>
      <p:sp>
        <p:nvSpPr>
          <p:cNvPr id="2" name="Rechthoek 1"/>
          <p:cNvSpPr/>
          <p:nvPr/>
        </p:nvSpPr>
        <p:spPr bwMode="auto">
          <a:xfrm>
            <a:off x="-554384" y="6460976"/>
            <a:ext cx="14977664" cy="9361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021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5936" y="951775"/>
            <a:ext cx="10678864" cy="2376264"/>
          </a:xfrm>
        </p:spPr>
        <p:txBody>
          <a:bodyPr/>
          <a:lstStyle/>
          <a:p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Games for the better…</a:t>
            </a:r>
            <a:b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Transportation and Logistics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 Heide K.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Lukosch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Delft University of Technology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AutoShape 4" descr="Tki Dinalog Dutch Institute for Advanced Logistics">
            <a:extLst>
              <a:ext uri="{FF2B5EF4-FFF2-40B4-BE49-F238E27FC236}">
                <a16:creationId xmlns:a16="http://schemas.microsoft.com/office/drawing/2014/main" id="{4A8FEDA0-1CCD-3D41-8B3E-F5DEDB484A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798272" y="422034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082" y="4870148"/>
            <a:ext cx="2348958" cy="159082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082" y="6460976"/>
            <a:ext cx="2914657" cy="100681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219" y="4242541"/>
            <a:ext cx="2852647" cy="645084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03" y="7613105"/>
            <a:ext cx="10959341" cy="214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961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42EE9CF-086E-324B-98CF-996A1516DE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126" y="124272"/>
            <a:ext cx="3193139" cy="35702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644"/>
          <a:stretch/>
        </p:blipFill>
        <p:spPr>
          <a:xfrm>
            <a:off x="7150472" y="5092824"/>
            <a:ext cx="6451384" cy="34563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4768" y="1717399"/>
            <a:ext cx="3570248" cy="3570248"/>
          </a:xfrm>
          <a:prstGeom prst="rect">
            <a:avLst/>
          </a:prstGeom>
        </p:spPr>
      </p:pic>
      <p:pic>
        <p:nvPicPr>
          <p:cNvPr id="10" name="Picture 5" descr="Screen Shot 2013-02-11 at 10.57.56 AM.png">
            <a:extLst>
              <a:ext uri="{FF2B5EF4-FFF2-40B4-BE49-F238E27FC236}">
                <a16:creationId xmlns:a16="http://schemas.microsoft.com/office/drawing/2014/main" id="{CE968023-7377-9040-A7F6-AE5369E2DD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1"/>
          <a:stretch/>
        </p:blipFill>
        <p:spPr bwMode="auto">
          <a:xfrm>
            <a:off x="2974008" y="881091"/>
            <a:ext cx="3908630" cy="237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C3F2A612-DF07-9F46-A73A-0111C0FFE7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" b="14977"/>
          <a:stretch/>
        </p:blipFill>
        <p:spPr bwMode="auto">
          <a:xfrm>
            <a:off x="3262040" y="3406813"/>
            <a:ext cx="3563511" cy="200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ontent Placeholder 3" descr="Screen Shot 2013-02-11 at 10.35.34 AM.png">
            <a:extLst>
              <a:ext uri="{FF2B5EF4-FFF2-40B4-BE49-F238E27FC236}">
                <a16:creationId xmlns:a16="http://schemas.microsoft.com/office/drawing/2014/main" id="{D05111A9-8C62-8145-9510-CF98AC6909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5473" r="5833"/>
          <a:stretch/>
        </p:blipFill>
        <p:spPr bwMode="auto">
          <a:xfrm>
            <a:off x="237704" y="5548851"/>
            <a:ext cx="6616236" cy="3072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13" name="Picture 7" descr="Screen Shot 2013-02-11 at 12.08.17 PM.png">
            <a:extLst>
              <a:ext uri="{FF2B5EF4-FFF2-40B4-BE49-F238E27FC236}">
                <a16:creationId xmlns:a16="http://schemas.microsoft.com/office/drawing/2014/main" id="{0B08A9EA-8B51-6A42-AE4B-CA4F24CEEE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" r="8796"/>
          <a:stretch/>
        </p:blipFill>
        <p:spPr bwMode="auto">
          <a:xfrm>
            <a:off x="241581" y="873774"/>
            <a:ext cx="2838673" cy="4540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3010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6099B866-B104-624F-8ACD-465ADC1F3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960" y="2356520"/>
            <a:ext cx="8255000" cy="48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9F6ED3-73F2-B749-B793-7BED4C6941EA}"/>
              </a:ext>
            </a:extLst>
          </p:cNvPr>
          <p:cNvSpPr txBox="1"/>
          <p:nvPr/>
        </p:nvSpPr>
        <p:spPr>
          <a:xfrm>
            <a:off x="9886776" y="7192247"/>
            <a:ext cx="108012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© Nintendo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31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37D6B59-BD78-BD45-BE9F-BD3306EC61D1}"/>
              </a:ext>
            </a:extLst>
          </p:cNvPr>
          <p:cNvSpPr txBox="1">
            <a:spLocks/>
          </p:cNvSpPr>
          <p:nvPr/>
        </p:nvSpPr>
        <p:spPr bwMode="auto">
          <a:xfrm>
            <a:off x="0" y="225024"/>
            <a:ext cx="13004800" cy="112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125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257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384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19513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lvl="1" algn="ctr" defTabSz="457129"/>
            <a:r>
              <a:rPr lang="en-US" sz="4400" kern="0" dirty="0">
                <a:latin typeface="Calibri" panose="020F0502020204030204" pitchFamily="34" charset="0"/>
                <a:cs typeface="Calibri" panose="020F0502020204030204" pitchFamily="34" charset="0"/>
              </a:rPr>
              <a:t>Transport and Logistics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6A04B77-D129-5744-B78E-B0D9F91F023D}"/>
              </a:ext>
            </a:extLst>
          </p:cNvPr>
          <p:cNvSpPr txBox="1">
            <a:spLocks/>
          </p:cNvSpPr>
          <p:nvPr/>
        </p:nvSpPr>
        <p:spPr>
          <a:xfrm>
            <a:off x="650881" y="1498265"/>
            <a:ext cx="7219672" cy="6435725"/>
          </a:xfrm>
          <a:prstGeom prst="rect">
            <a:avLst/>
          </a:prstGeom>
        </p:spPr>
        <p:txBody>
          <a:bodyPr/>
          <a:lstStyle>
            <a:lvl1pPr marL="342847" indent="-342847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5" indent="-285706" algn="l" defTabSz="45712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4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7" indent="-228565" algn="l" defTabSz="45712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4" indent="-228565" algn="l" defTabSz="45712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4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5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3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Characteristics of the domain</a:t>
            </a:r>
          </a:p>
          <a:p>
            <a:pPr marL="457129" lvl="1" indent="0" fontAlgn="auto">
              <a:spcAft>
                <a:spcPts val="0"/>
              </a:spcAft>
              <a:buFont typeface="Arial"/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Immense growth</a:t>
            </a:r>
          </a:p>
          <a:p>
            <a:pPr marL="457129" lvl="1" indent="0" fontAlgn="auto">
              <a:spcAft>
                <a:spcPts val="0"/>
              </a:spcAft>
              <a:buFont typeface="Arial"/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Horizontal and vertical collaborations</a:t>
            </a:r>
          </a:p>
          <a:p>
            <a:pPr marL="457129" lvl="1" indent="0" fontAlgn="auto">
              <a:spcAft>
                <a:spcPts val="0"/>
              </a:spcAft>
              <a:buFont typeface="Arial"/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Uncertain Future Developments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/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/>
              <a:buNone/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Main challenges</a:t>
            </a:r>
          </a:p>
          <a:p>
            <a:pPr marL="457129" lvl="1" indent="0" fontAlgn="auto">
              <a:spcAft>
                <a:spcPts val="0"/>
              </a:spcAft>
              <a:buFont typeface="Arial"/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Highly competitive domain</a:t>
            </a:r>
          </a:p>
          <a:p>
            <a:pPr marL="457129" lvl="1" indent="0" fontAlgn="auto">
              <a:spcAft>
                <a:spcPts val="0"/>
              </a:spcAft>
              <a:buFont typeface="Arial"/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Barriers for communication and information sharing</a:t>
            </a:r>
          </a:p>
          <a:p>
            <a:pPr marL="457129" lvl="1" indent="0" fontAlgn="auto">
              <a:spcAft>
                <a:spcPts val="0"/>
              </a:spcAft>
              <a:buFont typeface="Arial"/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Need for technical and social innovation</a:t>
            </a:r>
          </a:p>
          <a:p>
            <a:pPr marL="457129" lvl="1" indent="0" fontAlgn="auto">
              <a:spcAft>
                <a:spcPts val="0"/>
              </a:spcAft>
              <a:buFont typeface="Arial"/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129" lvl="1" indent="0" fontAlgn="auto">
              <a:spcAft>
                <a:spcPts val="0"/>
              </a:spcAft>
              <a:buFont typeface="Arial"/>
              <a:buNone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</a:p>
          <a:p>
            <a:pPr fontAlgn="auto">
              <a:spcAft>
                <a:spcPts val="0"/>
              </a:spcAft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Aft>
                <a:spcPts val="0"/>
              </a:spcAft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0AD68A-44EF-D246-A4EA-77960F431345}"/>
              </a:ext>
            </a:extLst>
          </p:cNvPr>
          <p:cNvSpPr txBox="1"/>
          <p:nvPr/>
        </p:nvSpPr>
        <p:spPr>
          <a:xfrm>
            <a:off x="1965896" y="8981256"/>
            <a:ext cx="7776864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Meier &amp; Schumann, 2007; </a:t>
            </a:r>
            <a:r>
              <a:rPr lang="en-US" sz="1200" dirty="0" err="1"/>
              <a:t>Ma</a:t>
            </a:r>
            <a:r>
              <a:rPr lang="en-US" sz="1200" dirty="0" err="1">
                <a:latin typeface="+mj-lt"/>
              </a:rPr>
              <a:t>čiulis</a:t>
            </a:r>
            <a:r>
              <a:rPr lang="en-US" sz="1200" dirty="0"/>
              <a:t>, </a:t>
            </a:r>
            <a:r>
              <a:rPr lang="en-US" sz="1200" dirty="0" err="1"/>
              <a:t>Vasiliauskas</a:t>
            </a:r>
            <a:r>
              <a:rPr lang="en-US" sz="1200" dirty="0"/>
              <a:t>, &amp; </a:t>
            </a:r>
            <a:r>
              <a:rPr lang="en-US" sz="1200" dirty="0" err="1"/>
              <a:t>Jakubauskas</a:t>
            </a:r>
            <a:r>
              <a:rPr lang="en-US" sz="1200" dirty="0"/>
              <a:t>, 2009; UN, 2011;  </a:t>
            </a:r>
            <a:r>
              <a:rPr lang="en-US" sz="1200" dirty="0" err="1"/>
              <a:t>Kurapati</a:t>
            </a:r>
            <a:r>
              <a:rPr lang="en-US" sz="1200" dirty="0"/>
              <a:t> et al, 2014;  Lukosch et al., 2016; </a:t>
            </a:r>
            <a:r>
              <a:rPr lang="en-US" sz="1200" dirty="0" err="1"/>
              <a:t>Dinalog</a:t>
            </a:r>
            <a:r>
              <a:rPr lang="en-US" sz="1200" dirty="0"/>
              <a:t>; </a:t>
            </a:r>
            <a:r>
              <a:rPr lang="en-US" sz="1200" dirty="0" err="1"/>
              <a:t>Logistiek</a:t>
            </a:r>
            <a:endParaRPr lang="en-US" sz="1200" dirty="0"/>
          </a:p>
          <a:p>
            <a:endParaRPr lang="en-US" dirty="0"/>
          </a:p>
        </p:txBody>
      </p:sp>
      <p:pic>
        <p:nvPicPr>
          <p:cNvPr id="12" name="Picture 2" descr="Image result for dutch cargo transportation system">
            <a:extLst>
              <a:ext uri="{FF2B5EF4-FFF2-40B4-BE49-F238E27FC236}">
                <a16:creationId xmlns:a16="http://schemas.microsoft.com/office/drawing/2014/main" id="{EFF1C425-97C7-ED47-878F-C0AE0069F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520" y="1420416"/>
            <a:ext cx="5080000" cy="318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E3739FD-FEFB-6744-9081-D9678C2ED618}"/>
              </a:ext>
            </a:extLst>
          </p:cNvPr>
          <p:cNvSpPr txBox="1"/>
          <p:nvPr/>
        </p:nvSpPr>
        <p:spPr>
          <a:xfrm>
            <a:off x="12119024" y="4619947"/>
            <a:ext cx="1080120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© EBPI</a:t>
            </a:r>
          </a:p>
          <a:p>
            <a:endParaRPr lang="en-US" sz="1200" dirty="0"/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7A7B5B-FE32-AE40-8603-EC4B23D34F5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708" y="5091641"/>
            <a:ext cx="3384376" cy="31797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1FF87A9-AA76-CA44-9F1E-5CDBCC455E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9"/>
          <a:stretch/>
        </p:blipFill>
        <p:spPr>
          <a:xfrm>
            <a:off x="7859891" y="5414826"/>
            <a:ext cx="2800603" cy="322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27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26864"/>
            <a:ext cx="13004800" cy="1625600"/>
          </a:xfrm>
        </p:spPr>
        <p:txBody>
          <a:bodyPr/>
          <a:lstStyle/>
          <a:p>
            <a:pPr lvl="1" algn="ctr" defTabSz="457129" rtl="0">
              <a:spcBef>
                <a:spcPct val="0"/>
              </a:spcBef>
            </a:pP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Serious Games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53728" y="2788568"/>
            <a:ext cx="5203448" cy="6787732"/>
          </a:xfrm>
          <a:prstGeom prst="rect">
            <a:avLst/>
          </a:prstGeom>
        </p:spPr>
        <p:txBody>
          <a:bodyPr lIns="91425" tIns="45712" rIns="91425" bIns="45712"/>
          <a:lstStyle>
            <a:lvl1pPr marL="342847" indent="-342847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5" indent="-285706" algn="l" defTabSz="45712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4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7" indent="-228565" algn="l" defTabSz="45712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4" indent="-228565" algn="l" defTabSz="45712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4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5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3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Games can support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decision-making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 a complex and uncertain system</a:t>
            </a: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Physical games help participants to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collaboratively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design a system</a:t>
            </a: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Digital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games improve awareness for aspects of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complexity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Development and testing of new 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policies and models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Rail Cargo Challenge Amsterdam [360p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82317" y="2995589"/>
            <a:ext cx="7056787" cy="39694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950672" y="7037040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kern="1200" dirty="0">
                <a:latin typeface="+mn-lt"/>
                <a:cs typeface="Tahoma"/>
              </a:rPr>
              <a:t>Rail Cargo Challenge Amsterdam, </a:t>
            </a:r>
            <a:r>
              <a:rPr lang="en-US" sz="800" i="1" kern="1200" dirty="0" err="1">
                <a:latin typeface="+mn-lt"/>
                <a:cs typeface="Tahoma"/>
              </a:rPr>
              <a:t>SynchroGaming</a:t>
            </a:r>
            <a:r>
              <a:rPr lang="en-US" sz="800" i="1" kern="1200" dirty="0">
                <a:latin typeface="+mn-lt"/>
                <a:cs typeface="Tahoma"/>
              </a:rPr>
              <a:t> project</a:t>
            </a:r>
            <a:endParaRPr lang="en-US" sz="800" kern="1200" dirty="0">
              <a:latin typeface="+mn-lt"/>
              <a:cs typeface="Tahoma"/>
            </a:endParaRPr>
          </a:p>
          <a:p>
            <a:endParaRPr lang="en-US" sz="1000" kern="1200" dirty="0">
              <a:latin typeface="+mn-lt"/>
              <a:cs typeface="Tahoma"/>
            </a:endParaRPr>
          </a:p>
          <a:p>
            <a:endParaRPr lang="en-US" sz="1000" kern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513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37168-6FD5-3A45-9963-3DF316983BA4}"/>
              </a:ext>
            </a:extLst>
          </p:cNvPr>
          <p:cNvSpPr txBox="1">
            <a:spLocks/>
          </p:cNvSpPr>
          <p:nvPr/>
        </p:nvSpPr>
        <p:spPr bwMode="auto">
          <a:xfrm>
            <a:off x="0" y="226864"/>
            <a:ext cx="130048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125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257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384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19513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lvl="1" algn="ctr" defTabSz="457129"/>
            <a:r>
              <a:rPr lang="en-US" sz="4400" kern="0" dirty="0">
                <a:latin typeface="Calibri" panose="020F0502020204030204" pitchFamily="34" charset="0"/>
                <a:cs typeface="Calibri" panose="020F0502020204030204" pitchFamily="34" charset="0"/>
              </a:rPr>
              <a:t>Games for Learning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63846328-A222-094A-8BDA-057C31C75A2D}"/>
              </a:ext>
            </a:extLst>
          </p:cNvPr>
          <p:cNvSpPr txBox="1">
            <a:spLocks/>
          </p:cNvSpPr>
          <p:nvPr/>
        </p:nvSpPr>
        <p:spPr>
          <a:xfrm>
            <a:off x="7150472" y="1833484"/>
            <a:ext cx="5203448" cy="6787732"/>
          </a:xfrm>
          <a:prstGeom prst="rect">
            <a:avLst/>
          </a:prstGeom>
        </p:spPr>
        <p:txBody>
          <a:bodyPr lIns="91425" tIns="45712" rIns="91425" bIns="45712"/>
          <a:lstStyle>
            <a:lvl1pPr marL="342847" indent="-342847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5" indent="-285706" algn="l" defTabSz="45712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4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7" indent="-228565" algn="l" defTabSz="45712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4" indent="-228565" algn="l" defTabSz="45712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4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5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3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Experiential Learning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Social Activity</a:t>
            </a:r>
          </a:p>
          <a:p>
            <a:pPr marL="0" indent="0" algn="r"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Realism</a:t>
            </a:r>
          </a:p>
          <a:p>
            <a:pPr marL="0" indent="0" algn="r"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Safe Environment</a:t>
            </a:r>
          </a:p>
          <a:p>
            <a:pPr marL="0" indent="0" algn="r"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 descr="Image result for kolb learning cycle in games">
            <a:extLst>
              <a:ext uri="{FF2B5EF4-FFF2-40B4-BE49-F238E27FC236}">
                <a16:creationId xmlns:a16="http://schemas.microsoft.com/office/drawing/2014/main" id="{034EEF31-DD00-BE44-A1DD-48C6247D7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004" y="2212504"/>
            <a:ext cx="4864100" cy="486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elated image">
            <a:extLst>
              <a:ext uri="{FF2B5EF4-FFF2-40B4-BE49-F238E27FC236}">
                <a16:creationId xmlns:a16="http://schemas.microsoft.com/office/drawing/2014/main" id="{32AE5D10-B44B-CD48-9B58-5DD31CDAC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54" y="4860973"/>
            <a:ext cx="4279900" cy="486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45320B-C215-D546-BF79-E38E009545CB}"/>
              </a:ext>
            </a:extLst>
          </p:cNvPr>
          <p:cNvSpPr txBox="1"/>
          <p:nvPr/>
        </p:nvSpPr>
        <p:spPr>
          <a:xfrm>
            <a:off x="3387305" y="9629328"/>
            <a:ext cx="108012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© Minecraft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C524F6-EF5C-834B-A5D8-16D7C2057804}"/>
              </a:ext>
            </a:extLst>
          </p:cNvPr>
          <p:cNvSpPr txBox="1"/>
          <p:nvPr/>
        </p:nvSpPr>
        <p:spPr>
          <a:xfrm>
            <a:off x="5854329" y="6749008"/>
            <a:ext cx="108012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Kolb, 1984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863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37168-6FD5-3A45-9963-3DF316983BA4}"/>
              </a:ext>
            </a:extLst>
          </p:cNvPr>
          <p:cNvSpPr txBox="1">
            <a:spLocks/>
          </p:cNvSpPr>
          <p:nvPr/>
        </p:nvSpPr>
        <p:spPr bwMode="auto">
          <a:xfrm>
            <a:off x="0" y="226864"/>
            <a:ext cx="130048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427" indent="-1217427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125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257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384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19513" indent="-121899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lvl="1" algn="ctr" defTabSz="457129"/>
            <a:r>
              <a:rPr lang="en-US" sz="4400" kern="0" dirty="0">
                <a:latin typeface="Calibri" panose="020F0502020204030204" pitchFamily="34" charset="0"/>
                <a:cs typeface="Calibri" panose="020F0502020204030204" pitchFamily="34" charset="0"/>
              </a:rPr>
              <a:t>BLOKKO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FA6356-635C-2246-87CF-76E08DD69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/>
          <a:stretch/>
        </p:blipFill>
        <p:spPr>
          <a:xfrm rot="5400000">
            <a:off x="6833242" y="2165175"/>
            <a:ext cx="6750164" cy="5548678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7626865-C9B4-A146-A98A-5545DE6D6B11}"/>
              </a:ext>
            </a:extLst>
          </p:cNvPr>
          <p:cNvSpPr txBox="1">
            <a:spLocks/>
          </p:cNvSpPr>
          <p:nvPr/>
        </p:nvSpPr>
        <p:spPr>
          <a:xfrm>
            <a:off x="453728" y="1833484"/>
            <a:ext cx="5203448" cy="6787732"/>
          </a:xfrm>
          <a:prstGeom prst="rect">
            <a:avLst/>
          </a:prstGeom>
        </p:spPr>
        <p:txBody>
          <a:bodyPr lIns="91425" tIns="45712" rIns="91425" bIns="45712"/>
          <a:lstStyle>
            <a:lvl1pPr marL="342847" indent="-342847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5" indent="-285706" algn="l" defTabSz="45712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4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7" indent="-228565" algn="l" defTabSz="45712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4" indent="-228565" algn="l" defTabSz="45712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4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5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3" indent="-228565" algn="l" defTabSz="45712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Get to know 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Sales and Operations Planning</a:t>
            </a:r>
          </a:p>
          <a:p>
            <a:pPr marL="0" indent="0"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Team Competition</a:t>
            </a:r>
          </a:p>
          <a:p>
            <a:pPr marL="0" indent="0"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Hybrid Game: 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Board and digital tool</a:t>
            </a:r>
          </a:p>
          <a:p>
            <a:pPr marL="0" indent="0"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Application in secondary education (MBO4-HBO basis) </a:t>
            </a:r>
          </a:p>
          <a:p>
            <a:pPr marL="0" indent="0"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984893"/>
      </p:ext>
    </p:extLst>
  </p:cSld>
  <p:clrMapOvr>
    <a:masterClrMapping/>
  </p:clrMapOvr>
</p:sld>
</file>

<file path=ppt/theme/theme1.xml><?xml version="1.0" encoding="utf-8"?>
<a:theme xmlns:a="http://schemas.openxmlformats.org/drawingml/2006/main" name="text">
  <a:themeElements>
    <a:clrScheme name="">
      <a:dk1>
        <a:srgbClr val="000000"/>
      </a:dk1>
      <a:lt1>
        <a:srgbClr val="FFFFFF"/>
      </a:lt1>
      <a:dk2>
        <a:srgbClr val="000000"/>
      </a:dk2>
      <a:lt2>
        <a:srgbClr val="108BD9"/>
      </a:lt2>
      <a:accent1>
        <a:srgbClr val="ADC610"/>
      </a:accent1>
      <a:accent2>
        <a:srgbClr val="002B60"/>
      </a:accent2>
      <a:accent3>
        <a:srgbClr val="FFFFFF"/>
      </a:accent3>
      <a:accent4>
        <a:srgbClr val="000000"/>
      </a:accent4>
      <a:accent5>
        <a:srgbClr val="D3DFAA"/>
      </a:accent5>
      <a:accent6>
        <a:srgbClr val="002656"/>
      </a:accent6>
      <a:hlink>
        <a:srgbClr val="A10058"/>
      </a:hlink>
      <a:folHlink>
        <a:srgbClr val="66BCAA"/>
      </a:folHlink>
    </a:clrScheme>
    <a:fontScheme name="text">
      <a:majorFont>
        <a:latin typeface="Bookman Old Style"/>
        <a:ea typeface=""/>
        <a:cs typeface=""/>
      </a:majorFont>
      <a:minorFont>
        <a:latin typeface="Tahoma"/>
        <a:ea typeface=""/>
        <a:cs typeface="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text 1">
        <a:dk1>
          <a:srgbClr val="000000"/>
        </a:dk1>
        <a:lt1>
          <a:srgbClr val="FFFFFF"/>
        </a:lt1>
        <a:dk2>
          <a:srgbClr val="000000"/>
        </a:dk2>
        <a:lt2>
          <a:srgbClr val="108BD9"/>
        </a:lt2>
        <a:accent1>
          <a:srgbClr val="C1C700"/>
        </a:accent1>
        <a:accent2>
          <a:srgbClr val="003B74"/>
        </a:accent2>
        <a:accent3>
          <a:srgbClr val="FFFFFF"/>
        </a:accent3>
        <a:accent4>
          <a:srgbClr val="000000"/>
        </a:accent4>
        <a:accent5>
          <a:srgbClr val="DDE0AA"/>
        </a:accent5>
        <a:accent6>
          <a:srgbClr val="003568"/>
        </a:accent6>
        <a:hlink>
          <a:srgbClr val="C2006E"/>
        </a:hlink>
        <a:folHlink>
          <a:srgbClr val="7FC6B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E81863DEF0E547A248BDB0B445C2AB" ma:contentTypeVersion="12" ma:contentTypeDescription="Een nieuw document maken." ma:contentTypeScope="" ma:versionID="0b5f46eb89e6785cf93a35d9cb0f4b29">
  <xsd:schema xmlns:xsd="http://www.w3.org/2001/XMLSchema" xmlns:xs="http://www.w3.org/2001/XMLSchema" xmlns:p="http://schemas.microsoft.com/office/2006/metadata/properties" xmlns:ns2="1ffefd3d-cccc-4a77-b19b-ffd6c9fbb167" xmlns:ns3="1aee71f1-0628-48c7-aacf-61de5dd61ea3" targetNamespace="http://schemas.microsoft.com/office/2006/metadata/properties" ma:root="true" ma:fieldsID="53b38c44f253c68ef2ca4de713f56c5f" ns2:_="" ns3:_="">
    <xsd:import namespace="1ffefd3d-cccc-4a77-b19b-ffd6c9fbb167"/>
    <xsd:import namespace="1aee71f1-0628-48c7-aacf-61de5dd61ea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fefd3d-cccc-4a77-b19b-ffd6c9fbb16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atst gedeeld, per gebruik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atst gedeeld, per tijdstip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ee71f1-0628-48c7-aacf-61de5dd61e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A9BF4AE-854B-416F-B24E-74E71CB4310A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1ffefd3d-cccc-4a77-b19b-ffd6c9fbb167"/>
    <ds:schemaRef ds:uri="http://purl.org/dc/elements/1.1/"/>
    <ds:schemaRef ds:uri="1aee71f1-0628-48c7-aacf-61de5dd61ea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CE88B8C-71F8-4F01-BEE7-E685E5963A5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724AAEB-B7D2-4C71-A2C1-8253873979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ffefd3d-cccc-4a77-b19b-ffd6c9fbb167"/>
    <ds:schemaRef ds:uri="1aee71f1-0628-48c7-aacf-61de5dd61e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75051</TotalTime>
  <Pages>0</Pages>
  <Words>327</Words>
  <Characters>0</Characters>
  <Application>Microsoft Office PowerPoint</Application>
  <PresentationFormat>Aangepast</PresentationFormat>
  <Lines>0</Lines>
  <Paragraphs>147</Paragraphs>
  <Slides>24</Slides>
  <Notes>0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3</vt:i4>
      </vt:variant>
      <vt:variant>
        <vt:lpstr>Diatitels</vt:lpstr>
      </vt:variant>
      <vt:variant>
        <vt:i4>24</vt:i4>
      </vt:variant>
    </vt:vector>
  </HeadingPairs>
  <TitlesOfParts>
    <vt:vector size="37" baseType="lpstr">
      <vt:lpstr>ＭＳ Ｐゴシック</vt:lpstr>
      <vt:lpstr>ＭＳ Ｐゴシック</vt:lpstr>
      <vt:lpstr>Arial</vt:lpstr>
      <vt:lpstr>Bahnschrift SemiBold</vt:lpstr>
      <vt:lpstr>Bookman Old Style</vt:lpstr>
      <vt:lpstr>Calibri</vt:lpstr>
      <vt:lpstr>Gill Sans</vt:lpstr>
      <vt:lpstr>Tahoma</vt:lpstr>
      <vt:lpstr>Times</vt:lpstr>
      <vt:lpstr>ヒラギノ角ゴ ProN W3</vt:lpstr>
      <vt:lpstr>text</vt:lpstr>
      <vt:lpstr>1_Custom Design</vt:lpstr>
      <vt:lpstr>Custom Design</vt:lpstr>
      <vt:lpstr>PowerPoint-presentatie</vt:lpstr>
      <vt:lpstr>PowerPoint-presentatie</vt:lpstr>
      <vt:lpstr>Games for the better… Transportation and Logistics    Dr. Heide K. Lukosch Delft University of Technology </vt:lpstr>
      <vt:lpstr>PowerPoint-presentatie</vt:lpstr>
      <vt:lpstr>PowerPoint-presentatie</vt:lpstr>
      <vt:lpstr>PowerPoint-presentatie</vt:lpstr>
      <vt:lpstr>Serious Games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 Delft -  a bird’s eye view</dc:title>
  <dc:creator>Mark Lammerts</dc:creator>
  <cp:lastModifiedBy>Liesbeth Brügemann</cp:lastModifiedBy>
  <cp:revision>1096</cp:revision>
  <cp:lastPrinted>2019-05-21T09:18:32Z</cp:lastPrinted>
  <dcterms:modified xsi:type="dcterms:W3CDTF">2019-05-21T12:16:04Z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0x0101009AE81863DEF0E547A248BDB0B445C2AB</vt:lpwstr>
  </property>
</Properties>
</file>